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315" r:id="rId2"/>
    <p:sldId id="319" r:id="rId3"/>
    <p:sldId id="373" r:id="rId4"/>
    <p:sldId id="368" r:id="rId5"/>
    <p:sldId id="337" r:id="rId6"/>
    <p:sldId id="370" r:id="rId7"/>
    <p:sldId id="371" r:id="rId8"/>
    <p:sldId id="271" r:id="rId9"/>
    <p:sldId id="272" r:id="rId10"/>
    <p:sldId id="372" r:id="rId11"/>
    <p:sldId id="258" r:id="rId12"/>
    <p:sldId id="273" r:id="rId13"/>
    <p:sldId id="270" r:id="rId14"/>
    <p:sldId id="374" r:id="rId15"/>
  </p:sldIdLst>
  <p:sldSz cx="12192000" cy="6858000"/>
  <p:notesSz cx="6735763" cy="9866313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02" userDrawn="1">
          <p15:clr>
            <a:srgbClr val="A4A3A4"/>
          </p15:clr>
        </p15:guide>
        <p15:guide id="2" orient="horz" pos="3680" userDrawn="1">
          <p15:clr>
            <a:srgbClr val="A4A3A4"/>
          </p15:clr>
        </p15:guide>
        <p15:guide id="3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shmarin Oleg M." initials="AOM" lastIdx="5" clrIdx="0">
    <p:extLst>
      <p:ext uri="{19B8F6BF-5375-455C-9EA6-DF929625EA0E}">
        <p15:presenceInfo xmlns:p15="http://schemas.microsoft.com/office/powerpoint/2012/main" userId="Ashmarin Oleg M.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6FC8AF"/>
    <a:srgbClr val="A5A5A5"/>
    <a:srgbClr val="7F7F7F"/>
    <a:srgbClr val="3E838A"/>
    <a:srgbClr val="0B818B"/>
    <a:srgbClr val="269799"/>
    <a:srgbClr val="6FC7AE"/>
    <a:srgbClr val="2FA8AB"/>
    <a:srgbClr val="CE9967"/>
    <a:srgbClr val="BB33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824" autoAdjust="0"/>
    <p:restoredTop sz="95928" autoAdjust="0"/>
  </p:normalViewPr>
  <p:slideViewPr>
    <p:cSldViewPr snapToGrid="0">
      <p:cViewPr varScale="1">
        <p:scale>
          <a:sx n="163" d="100"/>
          <a:sy n="163" d="100"/>
        </p:scale>
        <p:origin x="618" y="138"/>
      </p:cViewPr>
      <p:guideLst>
        <p:guide orient="horz" pos="1502"/>
        <p:guide orient="horz" pos="368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8831" cy="49502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15373" y="0"/>
            <a:ext cx="2918831" cy="49502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311E9A-D1FD-4700-B6AB-3E8D91FCD721}" type="datetimeFigureOut">
              <a:rPr lang="ru-RU" smtClean="0"/>
              <a:t>28.01.2022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9371286"/>
            <a:ext cx="2918831" cy="49502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15373" y="9371286"/>
            <a:ext cx="2918831" cy="49502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ADF453-070E-4048-B6BD-5F3B45441AA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037002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8831" cy="49502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15373" y="0"/>
            <a:ext cx="2918831" cy="49502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794F24-EFAE-4FAC-88B6-9A44A8686D4C}" type="datetimeFigureOut">
              <a:rPr lang="ru-RU" smtClean="0"/>
              <a:t>28.01.2022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409575" y="1233488"/>
            <a:ext cx="5916613" cy="3328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73577" y="4748163"/>
            <a:ext cx="5388610" cy="388486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9371286"/>
            <a:ext cx="2918831" cy="49502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15373" y="9371286"/>
            <a:ext cx="2918831" cy="49502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2D9765-9A14-410D-B778-16391DB733D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872546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69FD08-C04C-4220-9B95-29863B90B55B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009538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31774">
              <a:defRPr/>
            </a:pPr>
            <a:fld id="{50274945-8DCA-45E2-AB9F-4A29B9EF712B}" type="slidenum">
              <a:rPr lang="ru-RU">
                <a:solidFill>
                  <a:prstClr val="black"/>
                </a:solidFill>
              </a:rPr>
              <a:pPr defTabSz="931774">
                <a:defRPr/>
              </a:pPr>
              <a:t>3</a:t>
            </a:fld>
            <a:endParaRPr lang="ru-RU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88300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449580">
              <a:spcAft>
                <a:spcPts val="0"/>
              </a:spcAft>
            </a:pPr>
            <a:r>
              <a:rPr lang="ru-RU" sz="1200" dirty="0">
                <a:latin typeface="Calibri" panose="020F0502020204030204" pitchFamily="34" charset="0"/>
                <a:ea typeface="Calibri" panose="020F0502020204030204" pitchFamily="34" charset="0"/>
              </a:rPr>
              <a:t>Видим это так:</a:t>
            </a:r>
          </a:p>
          <a:p>
            <a:pPr marL="342900" lvl="0" indent="-342900"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ru-RU" sz="12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Соцдем</a:t>
            </a:r>
            <a:r>
              <a:rPr lang="ru-RU" sz="12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 – мужичок и девушка с трансгендером под руку и в свободной руке – ТЕЛЕФОН!;</a:t>
            </a:r>
            <a:endParaRPr lang="ru-RU" sz="1200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342900" lvl="0" indent="-342900"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ru-RU" sz="12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Ретаргетинг</a:t>
            </a:r>
            <a:r>
              <a:rPr lang="ru-RU" sz="12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 – два зеркальных человека со смартфонами, на одном из которых один креатив, а у другого – другой, но одного рекламодателя, а между ними круговая стрелка (ну, типа одного и того же чувака в разное  время догнали и он узрел два разных креатива); Смысл </a:t>
            </a:r>
            <a:r>
              <a:rPr lang="ru-RU" sz="12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ретаргета</a:t>
            </a:r>
            <a:r>
              <a:rPr lang="ru-RU" sz="12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, что человеку сперва показывается один баннера, его учитывают в системе, после </a:t>
            </a:r>
            <a:r>
              <a:rPr lang="ru-RU" sz="12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счего</a:t>
            </a:r>
            <a:r>
              <a:rPr lang="ru-RU" sz="12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 ему же показывают другой креатив.</a:t>
            </a:r>
            <a:endParaRPr lang="ru-RU" sz="1200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342900" lvl="0" indent="-342900"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ru-RU" sz="12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Интересы </a:t>
            </a:r>
            <a:r>
              <a:rPr lang="ru-RU" sz="12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ака</a:t>
            </a:r>
            <a:r>
              <a:rPr lang="ru-RU" sz="12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DATA</a:t>
            </a:r>
            <a:r>
              <a:rPr lang="ru-RU" sz="12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: объединить лого Яндекс, </a:t>
            </a:r>
            <a:r>
              <a:rPr lang="ru-RU" sz="12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Эвотор</a:t>
            </a:r>
            <a:r>
              <a:rPr lang="ru-RU" sz="12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 и </a:t>
            </a:r>
            <a:r>
              <a:rPr lang="ru-RU" sz="12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Сегменто</a:t>
            </a:r>
            <a:r>
              <a:rPr lang="ru-RU" sz="12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 под схематических изображением Интернета, поиска всякого (</a:t>
            </a:r>
            <a:r>
              <a:rPr lang="ru-RU" sz="12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яндекс</a:t>
            </a:r>
            <a:r>
              <a:rPr lang="ru-RU" sz="12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 и </a:t>
            </a:r>
            <a:r>
              <a:rPr lang="ru-RU" sz="12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сегменто</a:t>
            </a:r>
            <a:r>
              <a:rPr lang="ru-RU" sz="12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 - онлайн) и Касс (</a:t>
            </a:r>
            <a:r>
              <a:rPr lang="ru-RU" sz="12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эвотор</a:t>
            </a:r>
            <a:r>
              <a:rPr lang="ru-RU" sz="12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-офлайн) и типа они обмениваются информацией и транслируются в телефончик.</a:t>
            </a:r>
            <a:endParaRPr lang="ru-RU" sz="1200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31774">
              <a:defRPr/>
            </a:pPr>
            <a:fld id="{50274945-8DCA-45E2-AB9F-4A29B9EF712B}" type="slidenum">
              <a:rPr lang="ru-RU">
                <a:solidFill>
                  <a:prstClr val="black"/>
                </a:solidFill>
              </a:rPr>
              <a:pPr defTabSz="931774">
                <a:defRPr/>
              </a:pPr>
              <a:t>4</a:t>
            </a:fld>
            <a:endParaRPr lang="ru-RU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23975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74945-8DCA-45E2-AB9F-4A29B9EF712B}" type="slidenum">
              <a:rPr lang="ru-RU" smtClean="0"/>
              <a:pPr/>
              <a:t>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551816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A69FD08-C04C-4220-9B95-29863B90B55B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237819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609B9-6189-4445-8B63-BE4765D4CA23}" type="datetimeFigureOut">
              <a:rPr lang="ru-RU" smtClean="0"/>
              <a:t>28.01.2022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BD6983-7408-474E-9840-5B9CD59D888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744299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609B9-6189-4445-8B63-BE4765D4CA23}" type="datetimeFigureOut">
              <a:rPr lang="ru-RU" smtClean="0"/>
              <a:t>28.01.2022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BD6983-7408-474E-9840-5B9CD59D888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701434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609B9-6189-4445-8B63-BE4765D4CA23}" type="datetimeFigureOut">
              <a:rPr lang="ru-RU" smtClean="0"/>
              <a:t>28.01.2022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BD6983-7408-474E-9840-5B9CD59D888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427449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6095999" cy="6858000"/>
          </a:xfrm>
          <a:pattFill prst="divot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2277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mm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sz="quarter" idx="11"/>
          </p:nvPr>
        </p:nvSpPr>
        <p:spPr>
          <a:xfrm>
            <a:off x="11430000" y="6309320"/>
            <a:ext cx="536912" cy="375960"/>
          </a:xfrm>
        </p:spPr>
        <p:txBody>
          <a:bodyPr/>
          <a:lstStyle>
            <a:lvl1pPr>
              <a:defRPr b="0" i="0">
                <a:latin typeface="Century Gothic" panose="020B0502020202020204" pitchFamily="34" charset="0"/>
                <a:ea typeface="Roboto Light" charset="0"/>
                <a:cs typeface="Roboto Light" charset="0"/>
              </a:defRPr>
            </a:lvl1pPr>
          </a:lstStyle>
          <a:p>
            <a:fld id="{4FA91FDB-4AC8-4164-A63B-53F8C2EE485A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Заголовок 2"/>
          <p:cNvSpPr>
            <a:spLocks noGrp="1"/>
          </p:cNvSpPr>
          <p:nvPr>
            <p:ph type="title" hasCustomPrompt="1"/>
          </p:nvPr>
        </p:nvSpPr>
        <p:spPr>
          <a:xfrm>
            <a:off x="681022" y="558348"/>
            <a:ext cx="4934925" cy="1224000"/>
          </a:xfrm>
          <a:prstGeom prst="rect">
            <a:avLst/>
          </a:prstGeom>
        </p:spPr>
        <p:txBody>
          <a:bodyPr/>
          <a:lstStyle>
            <a:lvl1pPr algn="l">
              <a:lnSpc>
                <a:spcPct val="80000"/>
              </a:lnSpc>
              <a:defRPr sz="3733" b="0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Helvetica Neue Condensed" charset="0"/>
                <a:cs typeface="Helvetica Neue Condensed" charset="0"/>
              </a:defRPr>
            </a:lvl1pPr>
          </a:lstStyle>
          <a:p>
            <a:r>
              <a:rPr lang="ru-RU"/>
              <a:t>Заголовок </a:t>
            </a:r>
            <a:br>
              <a:rPr lang="ru-RU"/>
            </a:br>
            <a:r>
              <a:rPr lang="ru-RU"/>
              <a:t>в две строки</a:t>
            </a:r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10" hasCustomPrompt="1"/>
          </p:nvPr>
        </p:nvSpPr>
        <p:spPr>
          <a:xfrm>
            <a:off x="694513" y="6309320"/>
            <a:ext cx="9203300" cy="3522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67" b="0" i="0">
                <a:solidFill>
                  <a:schemeClr val="accent4"/>
                </a:solidFill>
                <a:latin typeface="Roboto Mono Тонкий" charset="0"/>
              </a:defRPr>
            </a:lvl1pPr>
          </a:lstStyle>
          <a:p>
            <a:pPr lvl="0"/>
            <a:r>
              <a:rPr lang="ru-RU"/>
              <a:t>Источник</a:t>
            </a:r>
          </a:p>
        </p:txBody>
      </p:sp>
    </p:spTree>
    <p:extLst>
      <p:ext uri="{BB962C8B-B14F-4D97-AF65-F5344CB8AC3E}">
        <p14:creationId xmlns:p14="http://schemas.microsoft.com/office/powerpoint/2010/main" val="882287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pos="385">
          <p15:clr>
            <a:srgbClr val="FBAE40"/>
          </p15:clr>
        </p15:guide>
        <p15:guide id="4" orient="horz" pos="3026">
          <p15:clr>
            <a:srgbClr val="FBAE40"/>
          </p15:clr>
        </p15:guide>
        <p15:guide id="5" orient="horz" pos="305">
          <p15:clr>
            <a:srgbClr val="FBAE40"/>
          </p15:clr>
        </p15:guide>
        <p15:guide id="6" pos="5511">
          <p15:clr>
            <a:srgbClr val="FBAE40"/>
          </p15:clr>
        </p15:guide>
        <p15:guide id="7" pos="5284">
          <p15:clr>
            <a:srgbClr val="FBAE40"/>
          </p15:clr>
        </p15:guide>
        <p15:guide id="8" orient="horz" pos="461">
          <p15:clr>
            <a:srgbClr val="5ACBF0"/>
          </p15:clr>
        </p15:guide>
        <p15:guide id="9" orient="horz" pos="662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8476" y="479685"/>
            <a:ext cx="10515600" cy="671357"/>
          </a:xfrm>
        </p:spPr>
        <p:txBody>
          <a:bodyPr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18476" y="6356350"/>
            <a:ext cx="3162924" cy="365125"/>
          </a:xfrm>
        </p:spPr>
        <p:txBody>
          <a:bodyPr/>
          <a:lstStyle/>
          <a:p>
            <a:fld id="{CE0EDE27-E927-45C8-AAE9-0E275FFC8316}" type="datetimeFigureOut">
              <a:rPr lang="ru-RU" smtClean="0"/>
              <a:t>28.01.2022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FB61B-7900-4810-85AC-259B328CE21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99967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609B9-6189-4445-8B63-BE4765D4CA23}" type="datetimeFigureOut">
              <a:rPr lang="ru-RU" smtClean="0"/>
              <a:t>28.01.2022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BD6983-7408-474E-9840-5B9CD59D888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087433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609B9-6189-4445-8B63-BE4765D4CA23}" type="datetimeFigureOut">
              <a:rPr lang="ru-RU" smtClean="0"/>
              <a:t>28.01.2022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BD6983-7408-474E-9840-5B9CD59D888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069147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609B9-6189-4445-8B63-BE4765D4CA23}" type="datetimeFigureOut">
              <a:rPr lang="ru-RU" smtClean="0"/>
              <a:t>28.01.2022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BD6983-7408-474E-9840-5B9CD59D888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231814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609B9-6189-4445-8B63-BE4765D4CA23}" type="datetimeFigureOut">
              <a:rPr lang="ru-RU" smtClean="0"/>
              <a:t>28.01.2022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BD6983-7408-474E-9840-5B9CD59D888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95385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0576" y="475296"/>
            <a:ext cx="10515600" cy="714528"/>
          </a:xfrm>
        </p:spPr>
        <p:txBody>
          <a:bodyPr>
            <a:normAutofit/>
          </a:bodyPr>
          <a:lstStyle>
            <a:lvl1pPr>
              <a:defRPr sz="3200" b="1"/>
            </a:lvl1pPr>
          </a:lstStyle>
          <a:p>
            <a:r>
              <a:rPr lang="en-US" dirty="0"/>
              <a:t>Click to edit Master title style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30576" y="6356350"/>
            <a:ext cx="2743200" cy="365125"/>
          </a:xfrm>
        </p:spPr>
        <p:txBody>
          <a:bodyPr/>
          <a:lstStyle/>
          <a:p>
            <a:fld id="{A88609B9-6189-4445-8B63-BE4765D4CA23}" type="datetimeFigureOut">
              <a:rPr lang="ru-RU" smtClean="0"/>
              <a:t>28.01.2022</a:t>
            </a:fld>
            <a:endParaRPr lang="ru-R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BD6983-7408-474E-9840-5B9CD59D888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435208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609B9-6189-4445-8B63-BE4765D4CA23}" type="datetimeFigureOut">
              <a:rPr lang="ru-RU" smtClean="0"/>
              <a:t>28.01.2022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BD6983-7408-474E-9840-5B9CD59D888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632108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609B9-6189-4445-8B63-BE4765D4CA23}" type="datetimeFigureOut">
              <a:rPr lang="ru-RU" smtClean="0"/>
              <a:t>28.01.2022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BD6983-7408-474E-9840-5B9CD59D888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898635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609B9-6189-4445-8B63-BE4765D4CA23}" type="datetimeFigureOut">
              <a:rPr lang="ru-RU" smtClean="0"/>
              <a:t>28.01.2022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BD6983-7408-474E-9840-5B9CD59D888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798445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8609B9-6189-4445-8B63-BE4765D4CA23}" type="datetimeFigureOut">
              <a:rPr lang="ru-RU" smtClean="0"/>
              <a:t>28.01.2022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BD6983-7408-474E-9840-5B9CD59D888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522534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86" r:id="rId13"/>
    <p:sldLayoutId id="2147483687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4.png"/><Relationship Id="rId18" Type="http://schemas.openxmlformats.org/officeDocument/2006/relationships/image" Target="../media/image21.png"/><Relationship Id="rId26" Type="http://schemas.openxmlformats.org/officeDocument/2006/relationships/image" Target="../media/image69.png"/><Relationship Id="rId3" Type="http://schemas.openxmlformats.org/officeDocument/2006/relationships/image" Target="../media/image2.png"/><Relationship Id="rId21" Type="http://schemas.openxmlformats.org/officeDocument/2006/relationships/image" Target="../media/image25.png"/><Relationship Id="rId7" Type="http://schemas.openxmlformats.org/officeDocument/2006/relationships/image" Target="../media/image6.gif"/><Relationship Id="rId12" Type="http://schemas.openxmlformats.org/officeDocument/2006/relationships/image" Target="../media/image67.png"/><Relationship Id="rId17" Type="http://schemas.openxmlformats.org/officeDocument/2006/relationships/image" Target="../media/image19.png"/><Relationship Id="rId25" Type="http://schemas.openxmlformats.org/officeDocument/2006/relationships/image" Target="../media/image56.jpeg"/><Relationship Id="rId2" Type="http://schemas.openxmlformats.org/officeDocument/2006/relationships/image" Target="../media/image13.png"/><Relationship Id="rId16" Type="http://schemas.openxmlformats.org/officeDocument/2006/relationships/image" Target="../media/image18.png"/><Relationship Id="rId20" Type="http://schemas.openxmlformats.org/officeDocument/2006/relationships/image" Target="../media/image24.png"/><Relationship Id="rId29" Type="http://schemas.openxmlformats.org/officeDocument/2006/relationships/image" Target="../media/image59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11" Type="http://schemas.openxmlformats.org/officeDocument/2006/relationships/image" Target="../media/image11.png"/><Relationship Id="rId24" Type="http://schemas.openxmlformats.org/officeDocument/2006/relationships/image" Target="../media/image54.png"/><Relationship Id="rId32" Type="http://schemas.openxmlformats.org/officeDocument/2006/relationships/image" Target="../media/image72.png"/><Relationship Id="rId5" Type="http://schemas.openxmlformats.org/officeDocument/2006/relationships/image" Target="../media/image4.png"/><Relationship Id="rId15" Type="http://schemas.openxmlformats.org/officeDocument/2006/relationships/image" Target="../media/image17.png"/><Relationship Id="rId23" Type="http://schemas.openxmlformats.org/officeDocument/2006/relationships/image" Target="../media/image53.png"/><Relationship Id="rId28" Type="http://schemas.openxmlformats.org/officeDocument/2006/relationships/image" Target="../media/image58.png"/><Relationship Id="rId10" Type="http://schemas.openxmlformats.org/officeDocument/2006/relationships/image" Target="../media/image10.png"/><Relationship Id="rId19" Type="http://schemas.openxmlformats.org/officeDocument/2006/relationships/image" Target="../media/image51.png"/><Relationship Id="rId31" Type="http://schemas.openxmlformats.org/officeDocument/2006/relationships/image" Target="../media/image61.png"/><Relationship Id="rId4" Type="http://schemas.openxmlformats.org/officeDocument/2006/relationships/image" Target="../media/image3.png"/><Relationship Id="rId9" Type="http://schemas.openxmlformats.org/officeDocument/2006/relationships/image" Target="../media/image9.png"/><Relationship Id="rId14" Type="http://schemas.openxmlformats.org/officeDocument/2006/relationships/image" Target="../media/image15.png"/><Relationship Id="rId22" Type="http://schemas.openxmlformats.org/officeDocument/2006/relationships/image" Target="../media/image68.png"/><Relationship Id="rId27" Type="http://schemas.openxmlformats.org/officeDocument/2006/relationships/image" Target="../media/image70.png"/><Relationship Id="rId30" Type="http://schemas.openxmlformats.org/officeDocument/2006/relationships/image" Target="../media/image7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7" Type="http://schemas.openxmlformats.org/officeDocument/2006/relationships/image" Target="../media/image30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6.jpeg"/><Relationship Id="rId5" Type="http://schemas.openxmlformats.org/officeDocument/2006/relationships/image" Target="../media/image65.tiff"/><Relationship Id="rId4" Type="http://schemas.openxmlformats.org/officeDocument/2006/relationships/image" Target="../media/image7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emf"/><Relationship Id="rId13" Type="http://schemas.openxmlformats.org/officeDocument/2006/relationships/image" Target="../media/image85.png"/><Relationship Id="rId3" Type="http://schemas.openxmlformats.org/officeDocument/2006/relationships/image" Target="../media/image35.png"/><Relationship Id="rId7" Type="http://schemas.openxmlformats.org/officeDocument/2006/relationships/image" Target="../media/image79.png"/><Relationship Id="rId12" Type="http://schemas.openxmlformats.org/officeDocument/2006/relationships/image" Target="../media/image8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8.png"/><Relationship Id="rId11" Type="http://schemas.openxmlformats.org/officeDocument/2006/relationships/image" Target="../media/image83.png"/><Relationship Id="rId5" Type="http://schemas.openxmlformats.org/officeDocument/2006/relationships/image" Target="../media/image77.png"/><Relationship Id="rId15" Type="http://schemas.openxmlformats.org/officeDocument/2006/relationships/image" Target="../media/image87.png"/><Relationship Id="rId10" Type="http://schemas.openxmlformats.org/officeDocument/2006/relationships/image" Target="../media/image82.png"/><Relationship Id="rId4" Type="http://schemas.openxmlformats.org/officeDocument/2006/relationships/image" Target="../media/image36.png"/><Relationship Id="rId9" Type="http://schemas.openxmlformats.org/officeDocument/2006/relationships/image" Target="../media/image81.png"/><Relationship Id="rId14" Type="http://schemas.openxmlformats.org/officeDocument/2006/relationships/image" Target="../media/image8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png"/><Relationship Id="rId21" Type="http://schemas.openxmlformats.org/officeDocument/2006/relationships/image" Target="../media/image20.jpeg"/><Relationship Id="rId7" Type="http://schemas.openxmlformats.org/officeDocument/2006/relationships/image" Target="../media/image6.gif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jp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0.png"/><Relationship Id="rId4" Type="http://schemas.openxmlformats.org/officeDocument/2006/relationships/image" Target="../media/image29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39.emf"/><Relationship Id="rId3" Type="http://schemas.openxmlformats.org/officeDocument/2006/relationships/image" Target="../media/image31.png"/><Relationship Id="rId7" Type="http://schemas.openxmlformats.org/officeDocument/2006/relationships/image" Target="../media/image30.png"/><Relationship Id="rId12" Type="http://schemas.openxmlformats.org/officeDocument/2006/relationships/image" Target="../media/image2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.emf"/><Relationship Id="rId11" Type="http://schemas.openxmlformats.org/officeDocument/2006/relationships/image" Target="../media/image38.emf"/><Relationship Id="rId5" Type="http://schemas.openxmlformats.org/officeDocument/2006/relationships/image" Target="../media/image33.emf"/><Relationship Id="rId10" Type="http://schemas.openxmlformats.org/officeDocument/2006/relationships/image" Target="../media/image37.png"/><Relationship Id="rId4" Type="http://schemas.openxmlformats.org/officeDocument/2006/relationships/image" Target="../media/image32.png"/><Relationship Id="rId9" Type="http://schemas.openxmlformats.org/officeDocument/2006/relationships/image" Target="../media/image3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40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30.png"/><Relationship Id="rId9" Type="http://schemas.openxmlformats.org/officeDocument/2006/relationships/image" Target="../media/image4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microsoft.com/office/2007/relationships/media" Target="../media/media2.mp4"/><Relationship Id="rId7" Type="http://schemas.openxmlformats.org/officeDocument/2006/relationships/slideLayout" Target="../slideLayouts/slideLayout6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video" Target="../media/media3.mp4"/><Relationship Id="rId5" Type="http://schemas.microsoft.com/office/2007/relationships/media" Target="../media/media3.mp4"/><Relationship Id="rId10" Type="http://schemas.openxmlformats.org/officeDocument/2006/relationships/image" Target="../media/image48.png"/><Relationship Id="rId4" Type="http://schemas.openxmlformats.org/officeDocument/2006/relationships/video" Target="../media/media2.mp4"/><Relationship Id="rId9" Type="http://schemas.openxmlformats.org/officeDocument/2006/relationships/image" Target="../media/image4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53.png"/><Relationship Id="rId18" Type="http://schemas.openxmlformats.org/officeDocument/2006/relationships/image" Target="../media/image58.png"/><Relationship Id="rId3" Type="http://schemas.openxmlformats.org/officeDocument/2006/relationships/image" Target="../media/image5.png"/><Relationship Id="rId21" Type="http://schemas.openxmlformats.org/officeDocument/2006/relationships/image" Target="../media/image61.png"/><Relationship Id="rId7" Type="http://schemas.openxmlformats.org/officeDocument/2006/relationships/image" Target="../media/image50.png"/><Relationship Id="rId12" Type="http://schemas.openxmlformats.org/officeDocument/2006/relationships/image" Target="../media/image52.png"/><Relationship Id="rId17" Type="http://schemas.openxmlformats.org/officeDocument/2006/relationships/image" Target="../media/image57.png"/><Relationship Id="rId2" Type="http://schemas.openxmlformats.org/officeDocument/2006/relationships/image" Target="../media/image2.png"/><Relationship Id="rId16" Type="http://schemas.openxmlformats.org/officeDocument/2006/relationships/image" Target="../media/image56.jpeg"/><Relationship Id="rId20" Type="http://schemas.openxmlformats.org/officeDocument/2006/relationships/image" Target="../media/image6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11" Type="http://schemas.openxmlformats.org/officeDocument/2006/relationships/image" Target="../media/image51.png"/><Relationship Id="rId5" Type="http://schemas.openxmlformats.org/officeDocument/2006/relationships/image" Target="../media/image9.png"/><Relationship Id="rId15" Type="http://schemas.openxmlformats.org/officeDocument/2006/relationships/image" Target="../media/image55.png"/><Relationship Id="rId10" Type="http://schemas.openxmlformats.org/officeDocument/2006/relationships/image" Target="../media/image19.png"/><Relationship Id="rId19" Type="http://schemas.openxmlformats.org/officeDocument/2006/relationships/image" Target="../media/image59.jpg"/><Relationship Id="rId4" Type="http://schemas.openxmlformats.org/officeDocument/2006/relationships/image" Target="../media/image6.gif"/><Relationship Id="rId9" Type="http://schemas.openxmlformats.org/officeDocument/2006/relationships/image" Target="../media/image17.png"/><Relationship Id="rId14" Type="http://schemas.openxmlformats.org/officeDocument/2006/relationships/image" Target="../media/image5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5.tiff"/><Relationship Id="rId4" Type="http://schemas.openxmlformats.org/officeDocument/2006/relationships/image" Target="../media/image6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06117" y="0"/>
            <a:ext cx="5286339" cy="6863508"/>
          </a:xfrm>
          <a:prstGeom prst="rect">
            <a:avLst/>
          </a:prstGeom>
          <a:solidFill>
            <a:srgbClr val="6FC8AF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prstClr val="white"/>
              </a:solidFill>
            </a:endParaRPr>
          </a:p>
        </p:txBody>
      </p:sp>
      <p:pic>
        <p:nvPicPr>
          <p:cNvPr id="6" name="Picture Placeholder 5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45" t="2901" r="30538" b="1832"/>
          <a:stretch/>
        </p:blipFill>
        <p:spPr>
          <a:xfrm>
            <a:off x="6092456" y="-11016"/>
            <a:ext cx="6099543" cy="6874524"/>
          </a:xfrm>
        </p:spPr>
      </p:pic>
      <p:sp>
        <p:nvSpPr>
          <p:cNvPr id="3" name="Rectangle 2"/>
          <p:cNvSpPr/>
          <p:nvPr/>
        </p:nvSpPr>
        <p:spPr>
          <a:xfrm>
            <a:off x="440806" y="2327312"/>
            <a:ext cx="3767768" cy="2203373"/>
          </a:xfrm>
          <a:prstGeom prst="rect">
            <a:avLst/>
          </a:prstGeom>
          <a:solidFill>
            <a:srgbClr val="6FC8AF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prstClr val="white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060163" y="2648131"/>
            <a:ext cx="2021530" cy="1561738"/>
          </a:xfrm>
          <a:prstGeom prst="rect">
            <a:avLst/>
          </a:prstGeom>
          <a:solidFill>
            <a:srgbClr val="6FC8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prstClr val="white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06117" y="2551837"/>
            <a:ext cx="345960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prstClr val="white"/>
                </a:solidFill>
                <a:latin typeface="Century Gothic" panose="020B0502020202020204" pitchFamily="34" charset="0"/>
              </a:rPr>
              <a:t>MOBILE</a:t>
            </a:r>
          </a:p>
          <a:p>
            <a:r>
              <a:rPr lang="en-US" sz="5400" dirty="0">
                <a:solidFill>
                  <a:prstClr val="white"/>
                </a:solidFill>
                <a:latin typeface="Century Gothic" panose="020B0502020202020204" pitchFamily="34" charset="0"/>
              </a:rPr>
              <a:t>NETWORK</a:t>
            </a:r>
            <a:endParaRPr lang="ru-RU" sz="5400" dirty="0">
              <a:solidFill>
                <a:prstClr val="white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77210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994" r="10994"/>
          <a:stretch/>
        </p:blipFill>
        <p:spPr>
          <a:xfrm>
            <a:off x="1905000" y="0"/>
            <a:ext cx="10287000" cy="6858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806117" y="0"/>
            <a:ext cx="5286339" cy="6863508"/>
          </a:xfrm>
          <a:prstGeom prst="rect">
            <a:avLst/>
          </a:prstGeom>
          <a:solidFill>
            <a:srgbClr val="6FC8AF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prstClr val="white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40806" y="2327312"/>
            <a:ext cx="3767768" cy="2203373"/>
          </a:xfrm>
          <a:prstGeom prst="rect">
            <a:avLst/>
          </a:prstGeom>
          <a:solidFill>
            <a:srgbClr val="6FC8AF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prstClr val="white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060163" y="2648131"/>
            <a:ext cx="2021530" cy="1561738"/>
          </a:xfrm>
          <a:prstGeom prst="rect">
            <a:avLst/>
          </a:prstGeom>
          <a:solidFill>
            <a:srgbClr val="6FC8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prstClr val="white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06117" y="2551837"/>
            <a:ext cx="345960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prstClr val="white"/>
                </a:solidFill>
                <a:latin typeface="Century Gothic" panose="020B0502020202020204" pitchFamily="34" charset="0"/>
              </a:rPr>
              <a:t>DISPLAY</a:t>
            </a:r>
          </a:p>
          <a:p>
            <a:r>
              <a:rPr lang="en-US" sz="5400" dirty="0">
                <a:solidFill>
                  <a:prstClr val="white"/>
                </a:solidFill>
                <a:latin typeface="Century Gothic" panose="020B0502020202020204" pitchFamily="34" charset="0"/>
              </a:rPr>
              <a:t>NETWORK</a:t>
            </a:r>
            <a:endParaRPr lang="ru-RU" sz="5400" dirty="0">
              <a:solidFill>
                <a:prstClr val="white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0544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/>
          <p:cNvGrpSpPr/>
          <p:nvPr/>
        </p:nvGrpSpPr>
        <p:grpSpPr>
          <a:xfrm>
            <a:off x="1070874" y="1027335"/>
            <a:ext cx="4575664" cy="2062103"/>
            <a:chOff x="1774257" y="1356995"/>
            <a:chExt cx="4575664" cy="2062103"/>
          </a:xfrm>
        </p:grpSpPr>
        <p:sp>
          <p:nvSpPr>
            <p:cNvPr id="66" name="Прямоугольник 30"/>
            <p:cNvSpPr/>
            <p:nvPr/>
          </p:nvSpPr>
          <p:spPr>
            <a:xfrm>
              <a:off x="4165856" y="1999441"/>
              <a:ext cx="1722409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ru-RU" sz="6000" baseline="30000" dirty="0">
                  <a:solidFill>
                    <a:srgbClr val="6FC8AF"/>
                  </a:solidFill>
                  <a:latin typeface="Century Gothic" panose="020B0502020202020204" pitchFamily="34" charset="0"/>
                  <a:ea typeface="Roboto Mono Тонкий" charset="0"/>
                </a:rPr>
                <a:t>млн</a:t>
              </a:r>
              <a:endParaRPr lang="ru-RU" sz="7200" baseline="30000" dirty="0">
                <a:solidFill>
                  <a:srgbClr val="6FC8AF"/>
                </a:solidFill>
                <a:latin typeface="Century Gothic" panose="020B0502020202020204" pitchFamily="34" charset="0"/>
                <a:ea typeface="Roboto Mono Тонкий" charset="0"/>
              </a:endParaRPr>
            </a:p>
          </p:txBody>
        </p:sp>
        <p:sp>
          <p:nvSpPr>
            <p:cNvPr id="67" name="Прямоугольник 10"/>
            <p:cNvSpPr/>
            <p:nvPr/>
          </p:nvSpPr>
          <p:spPr>
            <a:xfrm>
              <a:off x="1774257" y="1356995"/>
              <a:ext cx="2090801" cy="206210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sz="12800" b="1" dirty="0">
                  <a:solidFill>
                    <a:srgbClr val="6FC8AF"/>
                  </a:solidFill>
                  <a:latin typeface="Century Gothic" panose="020B0502020202020204" pitchFamily="34" charset="0"/>
                </a:rPr>
                <a:t>5</a:t>
              </a:r>
              <a:r>
                <a:rPr lang="ru-RU" sz="12800" b="1" dirty="0">
                  <a:solidFill>
                    <a:srgbClr val="6FC8AF"/>
                  </a:solidFill>
                  <a:latin typeface="Century Gothic" panose="020B0502020202020204" pitchFamily="34" charset="0"/>
                </a:rPr>
                <a:t>0</a:t>
              </a:r>
              <a:endParaRPr lang="en-US" sz="12800" b="1" dirty="0">
                <a:solidFill>
                  <a:srgbClr val="6FC8AF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68" name="Прямоугольник 31"/>
            <p:cNvSpPr/>
            <p:nvPr/>
          </p:nvSpPr>
          <p:spPr>
            <a:xfrm>
              <a:off x="3704200" y="2419483"/>
              <a:ext cx="2645721" cy="4801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ru-RU" sz="1400" dirty="0">
                  <a:solidFill>
                    <a:srgbClr val="6FC8AF"/>
                  </a:solidFill>
                  <a:latin typeface="Century Gothic" panose="020B0502020202020204" pitchFamily="34" charset="0"/>
                </a:rPr>
                <a:t>потенциальный охват уникальных пользователей</a:t>
              </a:r>
              <a:endParaRPr lang="en-US" sz="1400" dirty="0">
                <a:solidFill>
                  <a:srgbClr val="6FC8AF"/>
                </a:solidFill>
                <a:latin typeface="Century Gothic" panose="020B0502020202020204" pitchFamily="34" charset="0"/>
              </a:endParaRPr>
            </a:p>
          </p:txBody>
        </p:sp>
      </p:grpSp>
      <p:sp>
        <p:nvSpPr>
          <p:cNvPr id="2" name="Прямоугольник 1"/>
          <p:cNvSpPr/>
          <p:nvPr/>
        </p:nvSpPr>
        <p:spPr>
          <a:xfrm>
            <a:off x="3335189" y="3048331"/>
            <a:ext cx="2620800" cy="64633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V</a:t>
            </a:r>
            <a:r>
              <a:rPr lang="ru-RU" b="1" dirty="0"/>
              <a:t>iewability</a:t>
            </a:r>
            <a:r>
              <a:rPr lang="en-US" b="1" dirty="0"/>
              <a:t> R</a:t>
            </a:r>
            <a:r>
              <a:rPr lang="ru-RU" b="1" dirty="0" err="1"/>
              <a:t>ate</a:t>
            </a:r>
            <a:r>
              <a:rPr lang="en-US" b="1" dirty="0"/>
              <a:t>  </a:t>
            </a:r>
          </a:p>
          <a:p>
            <a:pPr algn="ctr"/>
            <a:r>
              <a:rPr lang="en-US" b="1" dirty="0"/>
              <a:t>&gt;</a:t>
            </a:r>
            <a:r>
              <a:rPr lang="ru-RU" b="1" dirty="0"/>
              <a:t>60%</a:t>
            </a:r>
          </a:p>
        </p:txBody>
      </p:sp>
      <p:grpSp>
        <p:nvGrpSpPr>
          <p:cNvPr id="82" name="Group 26"/>
          <p:cNvGrpSpPr/>
          <p:nvPr/>
        </p:nvGrpSpPr>
        <p:grpSpPr>
          <a:xfrm>
            <a:off x="594154" y="2964799"/>
            <a:ext cx="2621146" cy="1551901"/>
            <a:chOff x="2316945" y="4875739"/>
            <a:chExt cx="3552874" cy="2041735"/>
          </a:xfrm>
        </p:grpSpPr>
        <p:sp>
          <p:nvSpPr>
            <p:cNvPr id="83" name="Rounded Rectangle 10"/>
            <p:cNvSpPr/>
            <p:nvPr/>
          </p:nvSpPr>
          <p:spPr>
            <a:xfrm>
              <a:off x="2316945" y="4875739"/>
              <a:ext cx="3552874" cy="2041735"/>
            </a:xfrm>
            <a:prstGeom prst="roundRect">
              <a:avLst>
                <a:gd name="adj" fmla="val 13394"/>
              </a:avLst>
            </a:prstGeom>
            <a:noFill/>
            <a:ln w="38100">
              <a:solidFill>
                <a:srgbClr val="6FC7A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400">
                <a:solidFill>
                  <a:schemeClr val="tx1"/>
                </a:solidFill>
                <a:latin typeface="Gilroy" panose="00000500000000000000" pitchFamily="2" charset="-52"/>
              </a:endParaRPr>
            </a:p>
          </p:txBody>
        </p:sp>
        <p:sp>
          <p:nvSpPr>
            <p:cNvPr id="84" name="Rectangle 23"/>
            <p:cNvSpPr/>
            <p:nvPr/>
          </p:nvSpPr>
          <p:spPr>
            <a:xfrm>
              <a:off x="2395982" y="5151129"/>
              <a:ext cx="3394800" cy="1538702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ru-RU" sz="1400" b="1" dirty="0"/>
                <a:t>Только крупные и заметные форматы:</a:t>
              </a:r>
              <a:endParaRPr lang="ru-RU" sz="1400" dirty="0"/>
            </a:p>
            <a:p>
              <a:pPr algn="ctr"/>
              <a:r>
                <a:rPr lang="da-DK" sz="1400" dirty="0"/>
                <a:t>300x600, 240x400</a:t>
              </a:r>
            </a:p>
            <a:p>
              <a:pPr algn="ctr"/>
              <a:r>
                <a:rPr lang="da-DK" sz="1400" dirty="0"/>
                <a:t>970x250, 970x90</a:t>
              </a:r>
            </a:p>
            <a:p>
              <a:pPr algn="ctr"/>
              <a:r>
                <a:rPr lang="da-DK" sz="1400" dirty="0"/>
                <a:t>300x250 (Mob.)</a:t>
              </a:r>
              <a:endParaRPr lang="ru-RU" sz="1400" dirty="0"/>
            </a:p>
          </p:txBody>
        </p:sp>
      </p:grpSp>
      <p:grpSp>
        <p:nvGrpSpPr>
          <p:cNvPr id="85" name="Group 31"/>
          <p:cNvGrpSpPr/>
          <p:nvPr/>
        </p:nvGrpSpPr>
        <p:grpSpPr>
          <a:xfrm>
            <a:off x="591938" y="4597880"/>
            <a:ext cx="2620800" cy="744615"/>
            <a:chOff x="7391522" y="2664157"/>
            <a:chExt cx="2804773" cy="888028"/>
          </a:xfrm>
        </p:grpSpPr>
        <p:sp>
          <p:nvSpPr>
            <p:cNvPr id="86" name="Rounded Rectangle 15"/>
            <p:cNvSpPr/>
            <p:nvPr/>
          </p:nvSpPr>
          <p:spPr>
            <a:xfrm>
              <a:off x="7391522" y="2664157"/>
              <a:ext cx="2804773" cy="888028"/>
            </a:xfrm>
            <a:prstGeom prst="roundRect">
              <a:avLst/>
            </a:prstGeom>
            <a:noFill/>
            <a:ln w="38100">
              <a:solidFill>
                <a:srgbClr val="6FC7A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400" dirty="0">
                <a:solidFill>
                  <a:schemeClr val="tx1"/>
                </a:solidFill>
                <a:latin typeface="Gilroy" panose="00000500000000000000" pitchFamily="2" charset="-52"/>
              </a:endParaRPr>
            </a:p>
          </p:txBody>
        </p:sp>
        <p:sp>
          <p:nvSpPr>
            <p:cNvPr id="87" name="Rectangle 25"/>
            <p:cNvSpPr/>
            <p:nvPr/>
          </p:nvSpPr>
          <p:spPr>
            <a:xfrm>
              <a:off x="7590157" y="2823562"/>
              <a:ext cx="2407503" cy="623992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ru-RU" sz="1400" b="1" dirty="0"/>
                <a:t>Платформы </a:t>
              </a:r>
            </a:p>
            <a:p>
              <a:pPr algn="ctr"/>
              <a:r>
                <a:rPr lang="en-US" sz="1400" dirty="0"/>
                <a:t>Desktop + Mobile</a:t>
              </a:r>
              <a:endParaRPr lang="ru-RU" sz="1400" dirty="0"/>
            </a:p>
          </p:txBody>
        </p:sp>
      </p:grpSp>
      <p:grpSp>
        <p:nvGrpSpPr>
          <p:cNvPr id="91" name="Group 31"/>
          <p:cNvGrpSpPr/>
          <p:nvPr/>
        </p:nvGrpSpPr>
        <p:grpSpPr>
          <a:xfrm>
            <a:off x="3335271" y="3804494"/>
            <a:ext cx="2620800" cy="698685"/>
            <a:chOff x="7391522" y="2718933"/>
            <a:chExt cx="2804773" cy="833252"/>
          </a:xfrm>
        </p:grpSpPr>
        <p:sp>
          <p:nvSpPr>
            <p:cNvPr id="92" name="Rounded Rectangle 15"/>
            <p:cNvSpPr/>
            <p:nvPr/>
          </p:nvSpPr>
          <p:spPr>
            <a:xfrm>
              <a:off x="7391522" y="2718933"/>
              <a:ext cx="2804773" cy="833252"/>
            </a:xfrm>
            <a:prstGeom prst="roundRect">
              <a:avLst/>
            </a:prstGeom>
            <a:noFill/>
            <a:ln w="38100">
              <a:solidFill>
                <a:srgbClr val="6FC7A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400">
                <a:solidFill>
                  <a:schemeClr val="tx1"/>
                </a:solidFill>
              </a:endParaRPr>
            </a:p>
          </p:txBody>
        </p:sp>
        <p:sp>
          <p:nvSpPr>
            <p:cNvPr id="93" name="Rectangle 92"/>
            <p:cNvSpPr/>
            <p:nvPr/>
          </p:nvSpPr>
          <p:spPr>
            <a:xfrm>
              <a:off x="7590157" y="2823562"/>
              <a:ext cx="2407503" cy="623992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ru-RU" sz="1400" dirty="0"/>
                <a:t>Гарантированное</a:t>
              </a:r>
              <a:r>
                <a:rPr lang="ru-RU" sz="1400" b="1" dirty="0"/>
                <a:t> попадание в ЦА</a:t>
              </a:r>
            </a:p>
          </p:txBody>
        </p:sp>
      </p:grpSp>
      <p:grpSp>
        <p:nvGrpSpPr>
          <p:cNvPr id="94" name="Group 32"/>
          <p:cNvGrpSpPr/>
          <p:nvPr/>
        </p:nvGrpSpPr>
        <p:grpSpPr>
          <a:xfrm>
            <a:off x="591938" y="5408555"/>
            <a:ext cx="2620800" cy="766287"/>
            <a:chOff x="7317852" y="4671626"/>
            <a:chExt cx="2804774" cy="857504"/>
          </a:xfrm>
        </p:grpSpPr>
        <p:sp>
          <p:nvSpPr>
            <p:cNvPr id="95" name="Rounded Rectangle 17"/>
            <p:cNvSpPr/>
            <p:nvPr/>
          </p:nvSpPr>
          <p:spPr>
            <a:xfrm>
              <a:off x="7317852" y="4695878"/>
              <a:ext cx="2804774" cy="833252"/>
            </a:xfrm>
            <a:prstGeom prst="roundRect">
              <a:avLst/>
            </a:prstGeom>
            <a:noFill/>
            <a:ln w="38100">
              <a:solidFill>
                <a:srgbClr val="6FC7A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400">
                <a:solidFill>
                  <a:schemeClr val="tx1"/>
                </a:solidFill>
                <a:latin typeface="Gilroy" panose="00000500000000000000" pitchFamily="2" charset="-52"/>
              </a:endParaRPr>
            </a:p>
          </p:txBody>
        </p:sp>
        <p:sp>
          <p:nvSpPr>
            <p:cNvPr id="96" name="Rectangle 95"/>
            <p:cNvSpPr/>
            <p:nvPr/>
          </p:nvSpPr>
          <p:spPr>
            <a:xfrm>
              <a:off x="7443112" y="4671626"/>
              <a:ext cx="2554250" cy="826593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ru-RU" sz="1400" dirty="0"/>
                <a:t>Принимаются </a:t>
              </a:r>
              <a:r>
                <a:rPr lang="ru-RU" sz="1400" b="1" dirty="0"/>
                <a:t>пиксели и коды</a:t>
              </a:r>
              <a:r>
                <a:rPr lang="ru-RU" sz="1400" dirty="0"/>
                <a:t> основных поставщиков</a:t>
              </a:r>
            </a:p>
          </p:txBody>
        </p:sp>
      </p:grpSp>
      <p:grpSp>
        <p:nvGrpSpPr>
          <p:cNvPr id="97" name="Group 31"/>
          <p:cNvGrpSpPr/>
          <p:nvPr/>
        </p:nvGrpSpPr>
        <p:grpSpPr>
          <a:xfrm>
            <a:off x="3293414" y="5435363"/>
            <a:ext cx="2746848" cy="738664"/>
            <a:chOff x="7324074" y="2695093"/>
            <a:chExt cx="2939669" cy="880931"/>
          </a:xfrm>
        </p:grpSpPr>
        <p:sp>
          <p:nvSpPr>
            <p:cNvPr id="98" name="Rounded Rectangle 15"/>
            <p:cNvSpPr/>
            <p:nvPr/>
          </p:nvSpPr>
          <p:spPr>
            <a:xfrm>
              <a:off x="7391522" y="2718933"/>
              <a:ext cx="2804773" cy="833252"/>
            </a:xfrm>
            <a:prstGeom prst="roundRect">
              <a:avLst/>
            </a:prstGeom>
            <a:noFill/>
            <a:ln w="38100">
              <a:solidFill>
                <a:srgbClr val="6FC7A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400">
                <a:solidFill>
                  <a:schemeClr val="tx1"/>
                </a:solidFill>
                <a:latin typeface="Gilroy" panose="00000500000000000000" pitchFamily="2" charset="-52"/>
              </a:endParaRPr>
            </a:p>
          </p:txBody>
        </p:sp>
        <p:sp>
          <p:nvSpPr>
            <p:cNvPr id="99" name="Rectangle 98"/>
            <p:cNvSpPr/>
            <p:nvPr/>
          </p:nvSpPr>
          <p:spPr>
            <a:xfrm>
              <a:off x="7324074" y="2695093"/>
              <a:ext cx="2939669" cy="880931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sz="1400" b="1" dirty="0"/>
                <a:t>Bot Free</a:t>
              </a:r>
            </a:p>
            <a:p>
              <a:pPr algn="ctr"/>
              <a:r>
                <a:rPr lang="ru-RU" sz="1400" dirty="0"/>
                <a:t>Ресурсы с безупречной репутацией</a:t>
              </a:r>
              <a:endParaRPr lang="en-US" sz="1400" dirty="0"/>
            </a:p>
          </p:txBody>
        </p:sp>
      </p:grpSp>
      <p:grpSp>
        <p:nvGrpSpPr>
          <p:cNvPr id="100" name="Group 99"/>
          <p:cNvGrpSpPr/>
          <p:nvPr/>
        </p:nvGrpSpPr>
        <p:grpSpPr>
          <a:xfrm>
            <a:off x="3335189" y="4597880"/>
            <a:ext cx="2620800" cy="744615"/>
            <a:chOff x="7317852" y="4695878"/>
            <a:chExt cx="2804774" cy="833252"/>
          </a:xfrm>
        </p:grpSpPr>
        <p:sp>
          <p:nvSpPr>
            <p:cNvPr id="101" name="Rounded Rectangle 17"/>
            <p:cNvSpPr/>
            <p:nvPr/>
          </p:nvSpPr>
          <p:spPr>
            <a:xfrm>
              <a:off x="7317852" y="4695878"/>
              <a:ext cx="2804774" cy="833252"/>
            </a:xfrm>
            <a:prstGeom prst="roundRect">
              <a:avLst/>
            </a:prstGeom>
            <a:noFill/>
            <a:ln w="38100">
              <a:solidFill>
                <a:srgbClr val="6FC7A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400">
                <a:solidFill>
                  <a:schemeClr val="tx1"/>
                </a:solidFill>
                <a:latin typeface="Gilroy" panose="00000500000000000000" pitchFamily="2" charset="-52"/>
              </a:endParaRPr>
            </a:p>
          </p:txBody>
        </p:sp>
        <p:sp>
          <p:nvSpPr>
            <p:cNvPr id="102" name="Rectangle 101"/>
            <p:cNvSpPr/>
            <p:nvPr/>
          </p:nvSpPr>
          <p:spPr>
            <a:xfrm>
              <a:off x="7463834" y="4780328"/>
              <a:ext cx="2554250" cy="585503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sz="1400" b="1" dirty="0"/>
                <a:t>White List </a:t>
              </a:r>
              <a:endParaRPr lang="ru-RU" sz="1400" b="1" dirty="0"/>
            </a:p>
            <a:p>
              <a:pPr algn="ctr"/>
              <a:r>
                <a:rPr lang="ru-RU" sz="1400" dirty="0"/>
                <a:t>на премиум-ресурсах</a:t>
              </a:r>
            </a:p>
          </p:txBody>
        </p:sp>
      </p:grpSp>
      <p:sp>
        <p:nvSpPr>
          <p:cNvPr id="20" name="Заголовок 19">
            <a:extLst>
              <a:ext uri="{FF2B5EF4-FFF2-40B4-BE49-F238E27FC236}">
                <a16:creationId xmlns:a16="http://schemas.microsoft.com/office/drawing/2014/main" id="{19DA1096-4B69-9E49-AAEF-75B72D0C67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576" y="475296"/>
            <a:ext cx="10515600" cy="71452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prstClr val="black"/>
                </a:solidFill>
                <a:latin typeface="Century Gothic" panose="020B0502020202020204" pitchFamily="34" charset="0"/>
              </a:rPr>
              <a:t>Display Network</a:t>
            </a:r>
            <a:endParaRPr lang="ru-RU" dirty="0"/>
          </a:p>
        </p:txBody>
      </p:sp>
      <p:grpSp>
        <p:nvGrpSpPr>
          <p:cNvPr id="3" name="Группа 2"/>
          <p:cNvGrpSpPr/>
          <p:nvPr/>
        </p:nvGrpSpPr>
        <p:grpSpPr>
          <a:xfrm>
            <a:off x="6558616" y="2562223"/>
            <a:ext cx="5164319" cy="3155074"/>
            <a:chOff x="6558616" y="2562223"/>
            <a:chExt cx="5164319" cy="3155074"/>
          </a:xfrm>
        </p:grpSpPr>
        <p:pic>
          <p:nvPicPr>
            <p:cNvPr id="132" name="Рисунок 9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18287" y="4768978"/>
              <a:ext cx="1132947" cy="428033"/>
            </a:xfrm>
            <a:prstGeom prst="rect">
              <a:avLst/>
            </a:prstGeom>
          </p:spPr>
        </p:pic>
        <p:pic>
          <p:nvPicPr>
            <p:cNvPr id="133" name="Рисунок 7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03784" y="2606532"/>
              <a:ext cx="790484" cy="405546"/>
            </a:xfrm>
            <a:prstGeom prst="rect">
              <a:avLst/>
            </a:prstGeom>
          </p:spPr>
        </p:pic>
        <p:pic>
          <p:nvPicPr>
            <p:cNvPr id="134" name="Рисунок 7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91993" y="4585872"/>
              <a:ext cx="795670" cy="505250"/>
            </a:xfrm>
            <a:prstGeom prst="rect">
              <a:avLst/>
            </a:prstGeom>
          </p:spPr>
        </p:pic>
        <p:pic>
          <p:nvPicPr>
            <p:cNvPr id="135" name="Picture 1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8618406" y="4398162"/>
              <a:ext cx="892775" cy="156933"/>
            </a:xfrm>
            <a:prstGeom prst="rect">
              <a:avLst/>
            </a:prstGeom>
            <a:noFill/>
            <a:ln w="1">
              <a:noFill/>
              <a:miter lim="800000"/>
              <a:headEnd/>
              <a:tailEnd type="none" w="med" len="med"/>
            </a:ln>
            <a:effectLst/>
          </p:spPr>
        </p:pic>
        <p:pic>
          <p:nvPicPr>
            <p:cNvPr id="136" name="Picture 3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9225937" y="2562223"/>
              <a:ext cx="1456774" cy="2476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7" name="Picture 16" descr="http://logomogo.ru/uploads/logo-sports-ru.gif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48792" y="3720730"/>
              <a:ext cx="1203752" cy="3820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8" name="Рисунок 74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98661" y="5292643"/>
              <a:ext cx="1200444" cy="310114"/>
            </a:xfrm>
            <a:prstGeom prst="rect">
              <a:avLst/>
            </a:prstGeom>
          </p:spPr>
        </p:pic>
        <p:pic>
          <p:nvPicPr>
            <p:cNvPr id="139" name="Рисунок 84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91487" y="3641841"/>
              <a:ext cx="1234305" cy="348074"/>
            </a:xfrm>
            <a:prstGeom prst="rect">
              <a:avLst/>
            </a:prstGeom>
          </p:spPr>
        </p:pic>
        <p:pic>
          <p:nvPicPr>
            <p:cNvPr id="140" name="Рисунок 85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82711" y="5244360"/>
              <a:ext cx="965056" cy="354261"/>
            </a:xfrm>
            <a:prstGeom prst="rect">
              <a:avLst/>
            </a:prstGeom>
          </p:spPr>
        </p:pic>
        <p:pic>
          <p:nvPicPr>
            <p:cNvPr id="141" name="Рисунок 86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78456" y="3410106"/>
              <a:ext cx="594049" cy="585562"/>
            </a:xfrm>
            <a:prstGeom prst="rect">
              <a:avLst/>
            </a:prstGeom>
          </p:spPr>
        </p:pic>
        <p:pic>
          <p:nvPicPr>
            <p:cNvPr id="143" name="Рисунок 90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53490" y="5140732"/>
              <a:ext cx="1006973" cy="215100"/>
            </a:xfrm>
            <a:prstGeom prst="rect">
              <a:avLst/>
            </a:prstGeom>
          </p:spPr>
        </p:pic>
        <p:pic>
          <p:nvPicPr>
            <p:cNvPr id="144" name="Рисунок 94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62925" y="4665907"/>
              <a:ext cx="1092208" cy="187723"/>
            </a:xfrm>
            <a:prstGeom prst="rect">
              <a:avLst/>
            </a:prstGeom>
          </p:spPr>
        </p:pic>
        <p:pic>
          <p:nvPicPr>
            <p:cNvPr id="146" name="Рисунок 96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67266" y="5072832"/>
              <a:ext cx="830551" cy="363860"/>
            </a:xfrm>
            <a:prstGeom prst="rect">
              <a:avLst/>
            </a:prstGeom>
          </p:spPr>
        </p:pic>
        <p:pic>
          <p:nvPicPr>
            <p:cNvPr id="147" name="Рисунок 98"/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51235" y="3249532"/>
              <a:ext cx="1551689" cy="379404"/>
            </a:xfrm>
            <a:prstGeom prst="rect">
              <a:avLst/>
            </a:prstGeom>
          </p:spPr>
        </p:pic>
        <p:pic>
          <p:nvPicPr>
            <p:cNvPr id="148" name="Рисунок 99"/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00805" y="5109297"/>
              <a:ext cx="464442" cy="464442"/>
            </a:xfrm>
            <a:prstGeom prst="rect">
              <a:avLst/>
            </a:prstGeom>
          </p:spPr>
        </p:pic>
        <p:pic>
          <p:nvPicPr>
            <p:cNvPr id="149" name="Рисунок 100"/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73683" y="3005896"/>
              <a:ext cx="1469853" cy="404210"/>
            </a:xfrm>
            <a:prstGeom prst="rect">
              <a:avLst/>
            </a:prstGeom>
          </p:spPr>
        </p:pic>
        <p:pic>
          <p:nvPicPr>
            <p:cNvPr id="150" name="Picture 6" descr="http://asmo.ru/wp-content/uploads/2016/04/Rambler_3.png"/>
            <p:cNvPicPr>
              <a:picLocks noChangeAspect="1" noChangeArrowheads="1"/>
            </p:cNvPicPr>
            <p:nvPr/>
          </p:nvPicPr>
          <p:blipFill rotWithShape="1">
            <a:blip r:embed="rId1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4091" t="33101" r="14091" b="33101"/>
            <a:stretch/>
          </p:blipFill>
          <p:spPr bwMode="auto">
            <a:xfrm>
              <a:off x="6558616" y="4254442"/>
              <a:ext cx="1111649" cy="2615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1" name="Рисунок 105"/>
            <p:cNvPicPr>
              <a:picLocks noChangeAspect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26073" y="4857149"/>
              <a:ext cx="923857" cy="273462"/>
            </a:xfrm>
            <a:prstGeom prst="rect">
              <a:avLst/>
            </a:prstGeom>
          </p:spPr>
        </p:pic>
        <p:pic>
          <p:nvPicPr>
            <p:cNvPr id="152" name="Рисунок 107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3298" b="30591"/>
            <a:stretch/>
          </p:blipFill>
          <p:spPr>
            <a:xfrm>
              <a:off x="9325033" y="5398935"/>
              <a:ext cx="1364407" cy="318362"/>
            </a:xfrm>
            <a:prstGeom prst="rect">
              <a:avLst/>
            </a:prstGeom>
          </p:spPr>
        </p:pic>
        <p:pic>
          <p:nvPicPr>
            <p:cNvPr id="153" name="Рисунок 72"/>
            <p:cNvPicPr>
              <a:picLocks noChangeAspect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604912" y="4561374"/>
              <a:ext cx="1084226" cy="186294"/>
            </a:xfrm>
            <a:prstGeom prst="rect">
              <a:avLst/>
            </a:prstGeom>
          </p:spPr>
        </p:pic>
        <p:pic>
          <p:nvPicPr>
            <p:cNvPr id="154" name="Picture 132"/>
            <p:cNvPicPr>
              <a:picLocks noChangeAspect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54148" y="4121464"/>
              <a:ext cx="1268787" cy="413351"/>
            </a:xfrm>
            <a:prstGeom prst="rect">
              <a:avLst/>
            </a:prstGeom>
          </p:spPr>
        </p:pic>
        <p:pic>
          <p:nvPicPr>
            <p:cNvPr id="155" name="Picture 134"/>
            <p:cNvPicPr>
              <a:picLocks noChangeAspect="1"/>
            </p:cNvPicPr>
            <p:nvPr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10049" y="3045757"/>
              <a:ext cx="442495" cy="561242"/>
            </a:xfrm>
            <a:prstGeom prst="rect">
              <a:avLst/>
            </a:prstGeom>
          </p:spPr>
        </p:pic>
        <p:pic>
          <p:nvPicPr>
            <p:cNvPr id="156" name="Picture 135"/>
            <p:cNvPicPr>
              <a:picLocks noChangeAspect="1"/>
            </p:cNvPicPr>
            <p:nvPr/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88875" y="3597545"/>
              <a:ext cx="831935" cy="515740"/>
            </a:xfrm>
            <a:prstGeom prst="rect">
              <a:avLst/>
            </a:prstGeom>
          </p:spPr>
        </p:pic>
        <p:pic>
          <p:nvPicPr>
            <p:cNvPr id="157" name="Picture 137"/>
            <p:cNvPicPr>
              <a:picLocks noChangeAspect="1"/>
            </p:cNvPicPr>
            <p:nvPr/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04284" y="2599640"/>
              <a:ext cx="830262" cy="221189"/>
            </a:xfrm>
            <a:prstGeom prst="rect">
              <a:avLst/>
            </a:prstGeom>
          </p:spPr>
        </p:pic>
        <p:pic>
          <p:nvPicPr>
            <p:cNvPr id="158" name="Picture 138"/>
            <p:cNvPicPr>
              <a:picLocks noChangeAspect="1"/>
            </p:cNvPicPr>
            <p:nvPr/>
          </p:nvPicPr>
          <p:blipFill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94292" y="2569954"/>
              <a:ext cx="363209" cy="485568"/>
            </a:xfrm>
            <a:prstGeom prst="rect">
              <a:avLst/>
            </a:prstGeom>
          </p:spPr>
        </p:pic>
        <p:pic>
          <p:nvPicPr>
            <p:cNvPr id="159" name="Picture 4"/>
            <p:cNvPicPr>
              <a:picLocks noChangeAspect="1" noChangeArrowheads="1"/>
            </p:cNvPicPr>
            <p:nvPr/>
          </p:nvPicPr>
          <p:blipFill rotWithShape="1"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479" t="36181" r="9696" b="35251"/>
            <a:stretch/>
          </p:blipFill>
          <p:spPr bwMode="auto">
            <a:xfrm>
              <a:off x="8050448" y="2604577"/>
              <a:ext cx="1082079" cy="2502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0" name="Picture 140"/>
            <p:cNvPicPr>
              <a:picLocks noChangeAspect="1"/>
            </p:cNvPicPr>
            <p:nvPr/>
          </p:nvPicPr>
          <p:blipFill>
            <a:blip r:embed="rId2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41860" y="4055304"/>
              <a:ext cx="824928" cy="302187"/>
            </a:xfrm>
            <a:prstGeom prst="rect">
              <a:avLst/>
            </a:prstGeom>
          </p:spPr>
        </p:pic>
        <p:pic>
          <p:nvPicPr>
            <p:cNvPr id="161" name="Рисунок 16"/>
            <p:cNvPicPr>
              <a:picLocks noChangeAspect="1"/>
            </p:cNvPicPr>
            <p:nvPr/>
          </p:nvPicPr>
          <p:blipFill>
            <a:blip r:embed="rId2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05289" y="2988399"/>
              <a:ext cx="1238821" cy="589010"/>
            </a:xfrm>
            <a:prstGeom prst="rect">
              <a:avLst/>
            </a:prstGeom>
          </p:spPr>
        </p:pic>
        <p:pic>
          <p:nvPicPr>
            <p:cNvPr id="162" name="Рисунок 10"/>
            <p:cNvPicPr>
              <a:picLocks noChangeAspect="1"/>
            </p:cNvPicPr>
            <p:nvPr/>
          </p:nvPicPr>
          <p:blipFill>
            <a:blip r:embed="rId3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51234" y="2975737"/>
              <a:ext cx="1267547" cy="140040"/>
            </a:xfrm>
            <a:prstGeom prst="rect">
              <a:avLst/>
            </a:prstGeom>
          </p:spPr>
        </p:pic>
        <p:pic>
          <p:nvPicPr>
            <p:cNvPr id="164" name="Рисунок 70"/>
            <p:cNvPicPr>
              <a:picLocks noChangeAspect="1"/>
            </p:cNvPicPr>
            <p:nvPr/>
          </p:nvPicPr>
          <p:blipFill>
            <a:blip r:embed="rId3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86509" y="4113285"/>
              <a:ext cx="566236" cy="566236"/>
            </a:xfrm>
            <a:prstGeom prst="rect">
              <a:avLst/>
            </a:prstGeom>
          </p:spPr>
        </p:pic>
        <p:pic>
          <p:nvPicPr>
            <p:cNvPr id="165" name="Picture 95"/>
            <p:cNvPicPr>
              <a:picLocks noChangeAspect="1"/>
            </p:cNvPicPr>
            <p:nvPr/>
          </p:nvPicPr>
          <p:blipFill>
            <a:blip r:embed="rId3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14207" y="3868845"/>
              <a:ext cx="937027" cy="5512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124596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0FC65695-77C2-A043-B5C1-ECAA3DF8181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4007" y="4101898"/>
            <a:ext cx="4179600" cy="228004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15900" dist="38100" dir="15060000" rotWithShape="0">
              <a:prstClr val="black">
                <a:alpha val="16000"/>
              </a:prstClr>
            </a:outerShdw>
          </a:effectLst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3517BC7-4CE9-B842-89E8-3839ACA1BE6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368" y="1576224"/>
            <a:ext cx="4179600" cy="227423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15900" dist="38100" dir="15060000" rotWithShape="0">
              <a:prstClr val="black">
                <a:alpha val="16000"/>
              </a:prstClr>
            </a:outerShdw>
          </a:effectLst>
        </p:spPr>
      </p:pic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B369E26A-9994-D34C-98A1-423C9892C654}"/>
              </a:ext>
            </a:extLst>
          </p:cNvPr>
          <p:cNvGrpSpPr/>
          <p:nvPr/>
        </p:nvGrpSpPr>
        <p:grpSpPr>
          <a:xfrm>
            <a:off x="903246" y="2129883"/>
            <a:ext cx="6644576" cy="4059613"/>
            <a:chOff x="791736" y="2129883"/>
            <a:chExt cx="6644576" cy="4059613"/>
          </a:xfrm>
        </p:grpSpPr>
        <p:pic>
          <p:nvPicPr>
            <p:cNvPr id="10" name="Рисунок 9">
              <a:extLst>
                <a:ext uri="{FF2B5EF4-FFF2-40B4-BE49-F238E27FC236}">
                  <a16:creationId xmlns:a16="http://schemas.microsoft.com/office/drawing/2014/main" id="{E069391D-7E66-AC44-9F62-1F92C795274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27687" y="2381320"/>
              <a:ext cx="5596152" cy="305280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7E704A6C-DABC-B04C-8060-EE811FE2D4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" r="-1370"/>
            <a:stretch/>
          </p:blipFill>
          <p:spPr>
            <a:xfrm>
              <a:off x="791736" y="2129883"/>
              <a:ext cx="6644576" cy="4059613"/>
            </a:xfrm>
            <a:prstGeom prst="rect">
              <a:avLst/>
            </a:prstGeom>
          </p:spPr>
        </p:pic>
      </p:grp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684BB2B7-558F-924A-9ECF-6CB7A657B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Форматы </a:t>
            </a:r>
            <a:r>
              <a:rPr lang="en-US" dirty="0"/>
              <a:t>Display Network</a:t>
            </a:r>
            <a:endParaRPr lang="ru-RU" dirty="0"/>
          </a:p>
        </p:txBody>
      </p:sp>
      <p:grpSp>
        <p:nvGrpSpPr>
          <p:cNvPr id="18" name="Группа 17">
            <a:extLst>
              <a:ext uri="{FF2B5EF4-FFF2-40B4-BE49-F238E27FC236}">
                <a16:creationId xmlns:a16="http://schemas.microsoft.com/office/drawing/2014/main" id="{EDEBF5E2-1818-2F40-8D23-FC69B944800B}"/>
              </a:ext>
            </a:extLst>
          </p:cNvPr>
          <p:cNvGrpSpPr/>
          <p:nvPr/>
        </p:nvGrpSpPr>
        <p:grpSpPr>
          <a:xfrm>
            <a:off x="258973" y="3562517"/>
            <a:ext cx="1902440" cy="2878416"/>
            <a:chOff x="376467" y="3850461"/>
            <a:chExt cx="1902440" cy="2878416"/>
          </a:xfrm>
        </p:grpSpPr>
        <p:pic>
          <p:nvPicPr>
            <p:cNvPr id="6" name="Рисунок 5">
              <a:extLst>
                <a:ext uri="{FF2B5EF4-FFF2-40B4-BE49-F238E27FC236}">
                  <a16:creationId xmlns:a16="http://schemas.microsoft.com/office/drawing/2014/main" id="{C7EDEAD9-B171-A047-A11A-7ED68BF4D5D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3063" y="3907578"/>
              <a:ext cx="1279591" cy="2663439"/>
            </a:xfrm>
            <a:prstGeom prst="roundRect">
              <a:avLst>
                <a:gd name="adj" fmla="val 14611"/>
              </a:avLst>
            </a:prstGeom>
          </p:spPr>
        </p:pic>
        <p:pic>
          <p:nvPicPr>
            <p:cNvPr id="17" name="Изображение">
              <a:extLst>
                <a:ext uri="{FF2B5EF4-FFF2-40B4-BE49-F238E27FC236}">
                  <a16:creationId xmlns:a16="http://schemas.microsoft.com/office/drawing/2014/main" id="{D5A968D2-720D-164F-BCDF-44811880EB3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6467" y="3850461"/>
              <a:ext cx="1902440" cy="2878416"/>
            </a:xfrm>
            <a:prstGeom prst="rect">
              <a:avLst/>
            </a:prstGeom>
            <a:ln w="12700">
              <a:miter lim="400000"/>
            </a:ln>
          </p:spPr>
        </p:pic>
      </p:grpSp>
      <p:cxnSp>
        <p:nvCxnSpPr>
          <p:cNvPr id="19" name="Прямая соединительная линия 18">
            <a:extLst>
              <a:ext uri="{FF2B5EF4-FFF2-40B4-BE49-F238E27FC236}">
                <a16:creationId xmlns:a16="http://schemas.microsoft.com/office/drawing/2014/main" id="{77F530D6-21EC-874F-87B3-CF911EA92A1D}"/>
              </a:ext>
            </a:extLst>
          </p:cNvPr>
          <p:cNvCxnSpPr>
            <a:cxnSpLocks/>
          </p:cNvCxnSpPr>
          <p:nvPr/>
        </p:nvCxnSpPr>
        <p:spPr>
          <a:xfrm>
            <a:off x="9161416" y="5137942"/>
            <a:ext cx="1510300" cy="0"/>
          </a:xfrm>
          <a:prstGeom prst="line">
            <a:avLst/>
          </a:prstGeom>
          <a:ln w="19050">
            <a:solidFill>
              <a:srgbClr val="6FC8AF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D907F843-F07F-6B42-ABFD-6073AB741593}"/>
              </a:ext>
            </a:extLst>
          </p:cNvPr>
          <p:cNvSpPr/>
          <p:nvPr/>
        </p:nvSpPr>
        <p:spPr>
          <a:xfrm>
            <a:off x="10718882" y="4953276"/>
            <a:ext cx="10647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240x400</a:t>
            </a:r>
          </a:p>
        </p:txBody>
      </p:sp>
      <p:cxnSp>
        <p:nvCxnSpPr>
          <p:cNvPr id="21" name="Прямая соединительная линия 20">
            <a:extLst>
              <a:ext uri="{FF2B5EF4-FFF2-40B4-BE49-F238E27FC236}">
                <a16:creationId xmlns:a16="http://schemas.microsoft.com/office/drawing/2014/main" id="{E9994351-2A16-C546-80B4-233DF386987F}"/>
              </a:ext>
            </a:extLst>
          </p:cNvPr>
          <p:cNvCxnSpPr>
            <a:cxnSpLocks/>
          </p:cNvCxnSpPr>
          <p:nvPr/>
        </p:nvCxnSpPr>
        <p:spPr>
          <a:xfrm>
            <a:off x="9855248" y="2740068"/>
            <a:ext cx="816468" cy="0"/>
          </a:xfrm>
          <a:prstGeom prst="line">
            <a:avLst/>
          </a:prstGeom>
          <a:ln w="19050">
            <a:solidFill>
              <a:srgbClr val="6FC8AF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68B8B69A-5B1D-3E4B-B6E7-EDE75F9CB3F0}"/>
              </a:ext>
            </a:extLst>
          </p:cNvPr>
          <p:cNvSpPr/>
          <p:nvPr/>
        </p:nvSpPr>
        <p:spPr>
          <a:xfrm>
            <a:off x="10721430" y="2555402"/>
            <a:ext cx="10647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300</a:t>
            </a:r>
            <a:r>
              <a:rPr lang="ru-RU" dirty="0" err="1"/>
              <a:t>x</a:t>
            </a:r>
            <a:r>
              <a:rPr lang="en-US" dirty="0"/>
              <a:t>6</a:t>
            </a:r>
            <a:r>
              <a:rPr lang="ru-RU" dirty="0"/>
              <a:t>00</a:t>
            </a:r>
          </a:p>
        </p:txBody>
      </p:sp>
      <p:cxnSp>
        <p:nvCxnSpPr>
          <p:cNvPr id="23" name="Прямая соединительная линия 22">
            <a:extLst>
              <a:ext uri="{FF2B5EF4-FFF2-40B4-BE49-F238E27FC236}">
                <a16:creationId xmlns:a16="http://schemas.microsoft.com/office/drawing/2014/main" id="{340A68F8-4879-5F46-B89B-6D30A349E00A}"/>
              </a:ext>
            </a:extLst>
          </p:cNvPr>
          <p:cNvCxnSpPr>
            <a:cxnSpLocks/>
          </p:cNvCxnSpPr>
          <p:nvPr/>
        </p:nvCxnSpPr>
        <p:spPr>
          <a:xfrm>
            <a:off x="5521234" y="3619634"/>
            <a:ext cx="5150482" cy="0"/>
          </a:xfrm>
          <a:prstGeom prst="line">
            <a:avLst/>
          </a:prstGeom>
          <a:ln w="19050">
            <a:solidFill>
              <a:srgbClr val="6FC8AF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630B1C29-5163-DC40-B0EF-5E904C80D1C5}"/>
              </a:ext>
            </a:extLst>
          </p:cNvPr>
          <p:cNvSpPr/>
          <p:nvPr/>
        </p:nvSpPr>
        <p:spPr>
          <a:xfrm>
            <a:off x="10718882" y="3434968"/>
            <a:ext cx="10759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970x250</a:t>
            </a:r>
            <a:endParaRPr lang="ru-RU" dirty="0"/>
          </a:p>
        </p:txBody>
      </p:sp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CE5433E3-9D65-A84B-8796-43EE27A2CAD7}"/>
              </a:ext>
            </a:extLst>
          </p:cNvPr>
          <p:cNvSpPr/>
          <p:nvPr/>
        </p:nvSpPr>
        <p:spPr>
          <a:xfrm>
            <a:off x="169214" y="2840476"/>
            <a:ext cx="10647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300</a:t>
            </a:r>
            <a:r>
              <a:rPr lang="ru-RU" dirty="0"/>
              <a:t>x</a:t>
            </a:r>
            <a:r>
              <a:rPr lang="en-US" dirty="0"/>
              <a:t>25</a:t>
            </a:r>
            <a:r>
              <a:rPr lang="ru-RU" dirty="0"/>
              <a:t>0</a:t>
            </a:r>
          </a:p>
        </p:txBody>
      </p:sp>
      <p:cxnSp>
        <p:nvCxnSpPr>
          <p:cNvPr id="32" name="Прямая соединительная линия 31">
            <a:extLst>
              <a:ext uri="{FF2B5EF4-FFF2-40B4-BE49-F238E27FC236}">
                <a16:creationId xmlns:a16="http://schemas.microsoft.com/office/drawing/2014/main" id="{4EC80719-F0D4-FB48-9484-9F3252BF2A25}"/>
              </a:ext>
            </a:extLst>
          </p:cNvPr>
          <p:cNvCxnSpPr/>
          <p:nvPr/>
        </p:nvCxnSpPr>
        <p:spPr>
          <a:xfrm flipH="1">
            <a:off x="671228" y="3238366"/>
            <a:ext cx="1" cy="990746"/>
          </a:xfrm>
          <a:prstGeom prst="line">
            <a:avLst/>
          </a:prstGeom>
          <a:ln w="19050">
            <a:solidFill>
              <a:srgbClr val="6FC8AF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Скругленный прямоугольник 49"/>
          <p:cNvSpPr/>
          <p:nvPr/>
        </p:nvSpPr>
        <p:spPr>
          <a:xfrm>
            <a:off x="2666085" y="2740068"/>
            <a:ext cx="2978332" cy="879566"/>
          </a:xfrm>
          <a:prstGeom prst="roundRect">
            <a:avLst/>
          </a:prstGeom>
          <a:noFill/>
          <a:ln w="28575">
            <a:solidFill>
              <a:srgbClr val="6FC8A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1" name="Скругленный прямоугольник 50"/>
          <p:cNvSpPr/>
          <p:nvPr/>
        </p:nvSpPr>
        <p:spPr>
          <a:xfrm>
            <a:off x="9065622" y="2067855"/>
            <a:ext cx="789626" cy="1477244"/>
          </a:xfrm>
          <a:prstGeom prst="roundRect">
            <a:avLst/>
          </a:prstGeom>
          <a:noFill/>
          <a:ln w="28575">
            <a:solidFill>
              <a:srgbClr val="6FC8A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2" name="Скругленный прямоугольник 51"/>
          <p:cNvSpPr/>
          <p:nvPr/>
        </p:nvSpPr>
        <p:spPr>
          <a:xfrm>
            <a:off x="8543108" y="4572971"/>
            <a:ext cx="618308" cy="1003975"/>
          </a:xfrm>
          <a:prstGeom prst="roundRect">
            <a:avLst/>
          </a:prstGeom>
          <a:noFill/>
          <a:ln w="28575">
            <a:solidFill>
              <a:srgbClr val="6FC8A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3" name="Скругленный прямоугольник 52"/>
          <p:cNvSpPr/>
          <p:nvPr/>
        </p:nvSpPr>
        <p:spPr>
          <a:xfrm>
            <a:off x="665760" y="4079039"/>
            <a:ext cx="1119498" cy="937098"/>
          </a:xfrm>
          <a:prstGeom prst="roundRect">
            <a:avLst/>
          </a:prstGeom>
          <a:noFill/>
          <a:ln w="28575">
            <a:solidFill>
              <a:srgbClr val="6FC8A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372000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ounded Rectangle 22"/>
          <p:cNvSpPr/>
          <p:nvPr/>
        </p:nvSpPr>
        <p:spPr>
          <a:xfrm>
            <a:off x="5699079" y="1725957"/>
            <a:ext cx="6147207" cy="4494370"/>
          </a:xfrm>
          <a:prstGeom prst="roundRect">
            <a:avLst>
              <a:gd name="adj" fmla="val 8319"/>
            </a:avLst>
          </a:prstGeom>
          <a:solidFill>
            <a:schemeClr val="bg1"/>
          </a:solidFill>
          <a:ln w="28575">
            <a:solidFill>
              <a:schemeClr val="accent3"/>
            </a:solidFill>
          </a:ln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852767" y="1902670"/>
            <a:ext cx="5463562" cy="984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Century Gothic" panose="020B0502020202020204" pitchFamily="34" charset="0"/>
                <a:cs typeface="Arial"/>
              </a:rPr>
              <a:t>THIRD-PARTY DATA</a:t>
            </a: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Century Gothic" panose="020B0502020202020204" pitchFamily="34" charset="0"/>
                <a:cs typeface="Arial"/>
              </a:rPr>
              <a:t> ДОСТУПНЫЕ</a:t>
            </a:r>
            <a:r>
              <a:rPr kumimoji="0" lang="ru-RU" sz="1600" b="1" i="0" u="none" strike="noStrike" kern="1200" cap="none" spc="0" normalizeH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Century Gothic" panose="020B0502020202020204" pitchFamily="34" charset="0"/>
                <a:cs typeface="Arial"/>
              </a:rPr>
              <a:t> В </a:t>
            </a:r>
            <a:r>
              <a:rPr lang="en-US" sz="1600" b="1" dirty="0">
                <a:solidFill>
                  <a:srgbClr val="92D050"/>
                </a:solidFill>
                <a:latin typeface="Century Gothic" panose="020B0502020202020204" pitchFamily="34" charset="0"/>
                <a:cs typeface="Arial"/>
              </a:rPr>
              <a:t>DA</a:t>
            </a: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Century Gothic" panose="020B0502020202020204" pitchFamily="34" charset="0"/>
                <a:cs typeface="Arial"/>
              </a:rPr>
              <a:t>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400" b="1" i="0" u="none" strike="noStrike" kern="1200" cap="none" spc="0" normalizeH="0" baseline="0" noProof="0" dirty="0">
              <a:ln>
                <a:noFill/>
              </a:ln>
              <a:solidFill>
                <a:srgbClr val="92D050"/>
              </a:solidFill>
              <a:effectLst/>
              <a:uLnTx/>
              <a:uFillTx/>
              <a:latin typeface="Century Gothic" panose="020B0502020202020204" pitchFamily="34" charset="0"/>
              <a:cs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cs typeface="Arial"/>
              </a:rPr>
              <a:t>Сторонние данные (сторонние сайты, платёжные системы, сервисы обработки и хранения данных DMP) </a:t>
            </a:r>
          </a:p>
        </p:txBody>
      </p:sp>
      <p:pic>
        <p:nvPicPr>
          <p:cNvPr id="12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7046" y="4141775"/>
            <a:ext cx="1043527" cy="179719"/>
          </a:xfrm>
          <a:prstGeom prst="rect">
            <a:avLst/>
          </a:prstGeom>
        </p:spPr>
      </p:pic>
      <p:pic>
        <p:nvPicPr>
          <p:cNvPr id="13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29" t="22497" r="6412" b="16573"/>
          <a:stretch>
            <a:fillRect/>
          </a:stretch>
        </p:blipFill>
        <p:spPr>
          <a:xfrm>
            <a:off x="6166108" y="4464582"/>
            <a:ext cx="968944" cy="653903"/>
          </a:xfrm>
          <a:prstGeom prst="rect">
            <a:avLst/>
          </a:prstGeom>
        </p:spPr>
      </p:pic>
      <p:pic>
        <p:nvPicPr>
          <p:cNvPr id="14" name="Picture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0771" y="4308264"/>
            <a:ext cx="1205558" cy="27399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7390" t="26520" r="8876" b="28180"/>
          <a:stretch>
            <a:fillRect/>
          </a:stretch>
        </p:blipFill>
        <p:spPr>
          <a:xfrm>
            <a:off x="10531746" y="3897207"/>
            <a:ext cx="764696" cy="23270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8216" t="32744" r="8795" b="32432"/>
          <a:stretch>
            <a:fillRect/>
          </a:stretch>
        </p:blipFill>
        <p:spPr>
          <a:xfrm>
            <a:off x="8256189" y="4350275"/>
            <a:ext cx="1404402" cy="189968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226448" y="3855158"/>
            <a:ext cx="1190153" cy="3168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1446" t="25237" r="11520" b="25425"/>
          <a:stretch>
            <a:fillRect/>
          </a:stretch>
        </p:blipFill>
        <p:spPr>
          <a:xfrm>
            <a:off x="8821524" y="4574679"/>
            <a:ext cx="894010" cy="51779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0"/>
          <a:srcRect l="9711" t="32328" r="9763" b="32408"/>
          <a:stretch>
            <a:fillRect/>
          </a:stretch>
        </p:blipFill>
        <p:spPr>
          <a:xfrm>
            <a:off x="9556596" y="3830692"/>
            <a:ext cx="835154" cy="365733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449808" y="2646363"/>
            <a:ext cx="176545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entury Gothic" panose="020B0502020202020204" pitchFamily="34" charset="0"/>
                <a:cs typeface="Arial"/>
              </a:rPr>
              <a:t>FIRST-PARTY</a:t>
            </a:r>
            <a:endParaRPr kumimoji="0" lang="ru-RU" sz="16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Century Gothic" panose="020B0502020202020204" pitchFamily="34" charset="0"/>
              <a:cs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entury Gothic" panose="020B0502020202020204" pitchFamily="34" charset="0"/>
                <a:cs typeface="Arial"/>
              </a:rPr>
              <a:t>DATA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51614" y="3527460"/>
            <a:ext cx="15283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cs typeface="Arial"/>
              </a:rPr>
              <a:t>Data </a:t>
            </a:r>
            <a:r>
              <a:rPr kumimoji="0" lang="ru-RU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cs typeface="Arial"/>
              </a:rPr>
              <a:t>клиента</a:t>
            </a:r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1332537" y="3870708"/>
            <a:ext cx="0" cy="421666"/>
          </a:xfrm>
          <a:prstGeom prst="straightConnector1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7"/>
          <p:cNvPicPr>
            <a:picLocks noChangeAspect="1"/>
          </p:cNvPicPr>
          <p:nvPr/>
        </p:nvPicPr>
        <p:blipFill>
          <a:blip r:embed="rId1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29" t="22497" r="6412" b="16573"/>
          <a:stretch>
            <a:fillRect/>
          </a:stretch>
        </p:blipFill>
        <p:spPr>
          <a:xfrm>
            <a:off x="1346936" y="4410366"/>
            <a:ext cx="833039" cy="562187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2848215" y="2646362"/>
            <a:ext cx="222781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entury Gothic" panose="020B0502020202020204" pitchFamily="34" charset="0"/>
                <a:cs typeface="Arial"/>
              </a:rPr>
              <a:t>SECOND-PART</a:t>
            </a:r>
            <a:endParaRPr kumimoji="0" lang="ru-RU" sz="16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entury Gothic" panose="020B0502020202020204" pitchFamily="34" charset="0"/>
              <a:cs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entury Gothic" panose="020B0502020202020204" pitchFamily="34" charset="0"/>
                <a:cs typeface="Arial"/>
              </a:rPr>
              <a:t> DATA</a:t>
            </a: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entury Gothic" panose="020B0502020202020204" pitchFamily="34" charset="0"/>
                <a:cs typeface="Arial"/>
              </a:rPr>
              <a:t> </a:t>
            </a:r>
          </a:p>
        </p:txBody>
      </p:sp>
      <p:cxnSp>
        <p:nvCxnSpPr>
          <p:cNvPr id="32" name="Straight Arrow Connector 31"/>
          <p:cNvCxnSpPr/>
          <p:nvPr/>
        </p:nvCxnSpPr>
        <p:spPr>
          <a:xfrm flipH="1">
            <a:off x="3439730" y="4090373"/>
            <a:ext cx="293816" cy="404003"/>
          </a:xfrm>
          <a:prstGeom prst="straightConnector1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7"/>
          <p:cNvPicPr>
            <a:picLocks noChangeAspect="1"/>
          </p:cNvPicPr>
          <p:nvPr/>
        </p:nvPicPr>
        <p:blipFill>
          <a:blip r:embed="rId1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29" t="22497" r="6412" b="16573"/>
          <a:stretch>
            <a:fillRect/>
          </a:stretch>
        </p:blipFill>
        <p:spPr>
          <a:xfrm>
            <a:off x="3039811" y="4555352"/>
            <a:ext cx="788872" cy="532380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3791474" y="4533734"/>
            <a:ext cx="167087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cs typeface="Arial"/>
              </a:rPr>
              <a:t>Data </a:t>
            </a: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cs typeface="Arial"/>
              </a:rPr>
              <a:t>рекламных активностей на продуктах </a:t>
            </a:r>
            <a:r>
              <a:rPr lang="en-US" sz="1000" b="1" noProof="0" dirty="0">
                <a:solidFill>
                  <a:srgbClr val="000000"/>
                </a:solidFill>
                <a:latin typeface="Century Gothic" panose="020B0502020202020204" pitchFamily="34" charset="0"/>
                <a:cs typeface="Arial"/>
              </a:rPr>
              <a:t>DA</a:t>
            </a:r>
            <a:endParaRPr kumimoji="0" lang="ru-RU" sz="1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 panose="020B0502020202020204" pitchFamily="34" charset="0"/>
              <a:cs typeface="Arial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5348427" y="3007973"/>
            <a:ext cx="27218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cs typeface="Arial"/>
              </a:rPr>
              <a:t>Покупка в </a:t>
            </a:r>
            <a:r>
              <a:rPr lang="en-US" sz="1100" b="1" dirty="0">
                <a:solidFill>
                  <a:srgbClr val="000000"/>
                </a:solidFill>
                <a:latin typeface="Century Gothic" panose="020B0502020202020204" pitchFamily="34" charset="0"/>
                <a:cs typeface="Arial"/>
              </a:rPr>
              <a:t>DA</a:t>
            </a:r>
            <a:endParaRPr kumimoji="0" lang="ru-RU" sz="11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 panose="020B0502020202020204" pitchFamily="34" charset="0"/>
              <a:cs typeface="Arial"/>
            </a:endParaRPr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9353" t="22984" r="10794" b="24321"/>
          <a:stretch>
            <a:fillRect/>
          </a:stretch>
        </p:blipFill>
        <p:spPr>
          <a:xfrm>
            <a:off x="10051761" y="3415969"/>
            <a:ext cx="776116" cy="287292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045" t="33946" r="1755" b="33492"/>
          <a:stretch>
            <a:fillRect/>
          </a:stretch>
        </p:blipFill>
        <p:spPr>
          <a:xfrm>
            <a:off x="8769384" y="3397530"/>
            <a:ext cx="965236" cy="330146"/>
          </a:xfrm>
          <a:prstGeom prst="rect">
            <a:avLst/>
          </a:prstGeom>
        </p:spPr>
      </p:pic>
      <p:sp>
        <p:nvSpPr>
          <p:cNvPr id="40" name="Rectangle 39"/>
          <p:cNvSpPr/>
          <p:nvPr/>
        </p:nvSpPr>
        <p:spPr>
          <a:xfrm>
            <a:off x="8007059" y="5258232"/>
            <a:ext cx="3589049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cs typeface="Arial"/>
              </a:rPr>
              <a:t>Сторонние данные, которые можно использовать на продуктах </a:t>
            </a:r>
            <a:r>
              <a:rPr lang="en-US" sz="1000" dirty="0">
                <a:solidFill>
                  <a:srgbClr val="000000"/>
                </a:solidFill>
                <a:latin typeface="Century Gothic" panose="020B0502020202020204" pitchFamily="34" charset="0"/>
                <a:cs typeface="Arial"/>
              </a:rPr>
              <a:t>DA</a:t>
            </a: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cs typeface="Arial"/>
              </a:rPr>
              <a:t> 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cs typeface="Arial"/>
              </a:rPr>
              <a:t>(</a:t>
            </a: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cs typeface="Arial"/>
              </a:rPr>
              <a:t>другие 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cs typeface="Arial"/>
              </a:rPr>
              <a:t>DMP</a:t>
            </a: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cs typeface="Arial"/>
              </a:rPr>
              <a:t>), которые </a:t>
            </a:r>
            <a:r>
              <a:rPr kumimoji="0" lang="ru-RU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cs typeface="Arial"/>
              </a:rPr>
              <a:t>проинтегрированны</a:t>
            </a: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cs typeface="Arial"/>
              </a:rPr>
              <a:t> в </a:t>
            </a:r>
            <a:r>
              <a:rPr kumimoji="0" lang="ru-RU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cs typeface="Arial"/>
              </a:rPr>
              <a:t>Я.Аудитории</a:t>
            </a:r>
            <a:endParaRPr kumimoji="0" lang="ru-RU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 panose="020B0502020202020204" pitchFamily="34" charset="0"/>
              <a:cs typeface="Arial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8897867" y="3038777"/>
            <a:ext cx="20580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cs typeface="Arial"/>
              </a:rPr>
              <a:t>Оплата в </a:t>
            </a: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cs typeface="Arial"/>
              </a:rPr>
              <a:t>DMP</a:t>
            </a:r>
            <a:endParaRPr kumimoji="0" lang="ru-RU" sz="11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 panose="020B0502020202020204" pitchFamily="34" charset="0"/>
              <a:cs typeface="Arial"/>
            </a:endParaRPr>
          </a:p>
        </p:txBody>
      </p:sp>
      <p:pic>
        <p:nvPicPr>
          <p:cNvPr id="47" name="Рисунок 8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6185" y="4735659"/>
            <a:ext cx="1245151" cy="286522"/>
          </a:xfrm>
          <a:prstGeom prst="rect">
            <a:avLst/>
          </a:prstGeom>
          <a:noFill/>
        </p:spPr>
      </p:pic>
      <p:pic>
        <p:nvPicPr>
          <p:cNvPr id="43" name="Рисунок 8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1447" y="5329814"/>
            <a:ext cx="1475780" cy="339592"/>
          </a:xfrm>
          <a:prstGeom prst="rect">
            <a:avLst/>
          </a:prstGeom>
          <a:noFill/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55B652F-F6C8-6343-911B-5B7F9F4809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dirty="0">
                <a:solidFill>
                  <a:prstClr val="black"/>
                </a:solidFill>
                <a:latin typeface="Century Gothic" panose="020B0502020202020204" pitchFamily="34" charset="0"/>
              </a:rPr>
              <a:t>DATA </a:t>
            </a:r>
            <a:r>
              <a:rPr lang="ru-RU" dirty="0">
                <a:solidFill>
                  <a:prstClr val="black"/>
                </a:solidFill>
                <a:latin typeface="Century Gothic" panose="020B0502020202020204" pitchFamily="34" charset="0"/>
              </a:rPr>
              <a:t>в продуктах</a:t>
            </a:r>
            <a:endParaRPr lang="ru-RU" dirty="0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0ACD32B9-91D2-E24C-952E-038E0167CA4A}"/>
              </a:ext>
            </a:extLst>
          </p:cNvPr>
          <p:cNvSpPr/>
          <p:nvPr/>
        </p:nvSpPr>
        <p:spPr>
          <a:xfrm>
            <a:off x="430576" y="1075505"/>
            <a:ext cx="37465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prstClr val="black"/>
                </a:solidFill>
                <a:latin typeface="Century Gothic" panose="020B0502020202020204" pitchFamily="34" charset="0"/>
              </a:rPr>
              <a:t>Дополнительные возможности</a:t>
            </a:r>
            <a:endParaRPr lang="ru-RU" dirty="0"/>
          </a:p>
        </p:txBody>
      </p:sp>
      <p:sp>
        <p:nvSpPr>
          <p:cNvPr id="42" name="Rounded Rectangle 22"/>
          <p:cNvSpPr/>
          <p:nvPr/>
        </p:nvSpPr>
        <p:spPr>
          <a:xfrm>
            <a:off x="3937529" y="4517467"/>
            <a:ext cx="1368719" cy="593356"/>
          </a:xfrm>
          <a:prstGeom prst="roundRect">
            <a:avLst>
              <a:gd name="adj" fmla="val 8319"/>
            </a:avLst>
          </a:prstGeom>
          <a:noFill/>
          <a:ln w="12700">
            <a:solidFill>
              <a:schemeClr val="accent3"/>
            </a:solidFill>
          </a:ln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cxnSp>
        <p:nvCxnSpPr>
          <p:cNvPr id="44" name="Straight Arrow Connector 31"/>
          <p:cNvCxnSpPr/>
          <p:nvPr/>
        </p:nvCxnSpPr>
        <p:spPr>
          <a:xfrm>
            <a:off x="4167238" y="4087935"/>
            <a:ext cx="274750" cy="388067"/>
          </a:xfrm>
          <a:prstGeom prst="straightConnector1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ounded Rectangle 22"/>
          <p:cNvSpPr/>
          <p:nvPr/>
        </p:nvSpPr>
        <p:spPr>
          <a:xfrm>
            <a:off x="637210" y="3504476"/>
            <a:ext cx="1382782" cy="326216"/>
          </a:xfrm>
          <a:prstGeom prst="roundRect">
            <a:avLst>
              <a:gd name="adj" fmla="val 8319"/>
            </a:avLst>
          </a:prstGeom>
          <a:noFill/>
          <a:ln w="12700">
            <a:solidFill>
              <a:schemeClr val="accent3"/>
            </a:solidFill>
          </a:ln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4075" y="3418660"/>
            <a:ext cx="1070904" cy="669275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697" y="4401021"/>
            <a:ext cx="1070904" cy="669275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4782" y="3408652"/>
            <a:ext cx="1070904" cy="66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1525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1961" y="1117851"/>
            <a:ext cx="6128078" cy="382981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011408" y="4947670"/>
            <a:ext cx="21691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>
                <a:latin typeface="Century Gothic" panose="020B0502020202020204" pitchFamily="34" charset="0"/>
              </a:rPr>
              <a:t>СПАСИБО!</a:t>
            </a:r>
          </a:p>
        </p:txBody>
      </p:sp>
    </p:spTree>
    <p:extLst>
      <p:ext uri="{BB962C8B-B14F-4D97-AF65-F5344CB8AC3E}">
        <p14:creationId xmlns:p14="http://schemas.microsoft.com/office/powerpoint/2010/main" val="42682415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Заголовок 19">
            <a:extLst>
              <a:ext uri="{FF2B5EF4-FFF2-40B4-BE49-F238E27FC236}">
                <a16:creationId xmlns:a16="http://schemas.microsoft.com/office/drawing/2014/main" id="{4E039D7B-65B9-D740-9ED6-031B4244B5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Mobile Network </a:t>
            </a:r>
            <a:r>
              <a:rPr lang="ru-RU" dirty="0"/>
              <a:t>– это:</a:t>
            </a:r>
          </a:p>
        </p:txBody>
      </p:sp>
      <p:grpSp>
        <p:nvGrpSpPr>
          <p:cNvPr id="146" name="Group 32"/>
          <p:cNvGrpSpPr/>
          <p:nvPr/>
        </p:nvGrpSpPr>
        <p:grpSpPr>
          <a:xfrm>
            <a:off x="358572" y="4844245"/>
            <a:ext cx="2386632" cy="917650"/>
            <a:chOff x="7300096" y="4695878"/>
            <a:chExt cx="2822530" cy="833252"/>
          </a:xfrm>
        </p:grpSpPr>
        <p:sp>
          <p:nvSpPr>
            <p:cNvPr id="147" name="Rounded Rectangle 17"/>
            <p:cNvSpPr/>
            <p:nvPr/>
          </p:nvSpPr>
          <p:spPr>
            <a:xfrm>
              <a:off x="7317852" y="4695878"/>
              <a:ext cx="2804774" cy="833252"/>
            </a:xfrm>
            <a:prstGeom prst="roundRect">
              <a:avLst/>
            </a:prstGeom>
            <a:noFill/>
            <a:ln w="38100">
              <a:solidFill>
                <a:srgbClr val="6FC7A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400">
                <a:solidFill>
                  <a:schemeClr val="tx1"/>
                </a:solidFill>
                <a:latin typeface="Gilroy" panose="00000500000000000000" pitchFamily="2" charset="-52"/>
              </a:endParaRPr>
            </a:p>
          </p:txBody>
        </p:sp>
        <p:sp>
          <p:nvSpPr>
            <p:cNvPr id="148" name="Rectangle 95"/>
            <p:cNvSpPr/>
            <p:nvPr/>
          </p:nvSpPr>
          <p:spPr>
            <a:xfrm>
              <a:off x="7300096" y="4749559"/>
              <a:ext cx="2697266" cy="670728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ru-RU" sz="1400" dirty="0"/>
                <a:t>Принимаются </a:t>
              </a:r>
              <a:r>
                <a:rPr lang="ru-RU" sz="1400" b="1" dirty="0"/>
                <a:t>пиксели и коды</a:t>
              </a:r>
              <a:r>
                <a:rPr lang="ru-RU" sz="1400" dirty="0"/>
                <a:t> основных поставщиков</a:t>
              </a:r>
            </a:p>
          </p:txBody>
        </p:sp>
      </p:grpSp>
      <p:grpSp>
        <p:nvGrpSpPr>
          <p:cNvPr id="149" name="Group 31"/>
          <p:cNvGrpSpPr/>
          <p:nvPr/>
        </p:nvGrpSpPr>
        <p:grpSpPr>
          <a:xfrm>
            <a:off x="2903776" y="4882480"/>
            <a:ext cx="2485682" cy="861048"/>
            <a:chOff x="7324074" y="2718933"/>
            <a:chExt cx="2939669" cy="833252"/>
          </a:xfrm>
        </p:grpSpPr>
        <p:sp>
          <p:nvSpPr>
            <p:cNvPr id="150" name="Rounded Rectangle 15"/>
            <p:cNvSpPr/>
            <p:nvPr/>
          </p:nvSpPr>
          <p:spPr>
            <a:xfrm>
              <a:off x="7391522" y="2718933"/>
              <a:ext cx="2804773" cy="833252"/>
            </a:xfrm>
            <a:prstGeom prst="roundRect">
              <a:avLst/>
            </a:prstGeom>
            <a:noFill/>
            <a:ln w="38100">
              <a:solidFill>
                <a:srgbClr val="6FC7A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400">
                <a:solidFill>
                  <a:schemeClr val="tx1"/>
                </a:solidFill>
                <a:latin typeface="Gilroy" panose="00000500000000000000" pitchFamily="2" charset="-52"/>
              </a:endParaRPr>
            </a:p>
          </p:txBody>
        </p:sp>
        <p:sp>
          <p:nvSpPr>
            <p:cNvPr id="151" name="Rectangle 98"/>
            <p:cNvSpPr/>
            <p:nvPr/>
          </p:nvSpPr>
          <p:spPr>
            <a:xfrm>
              <a:off x="7324074" y="2778148"/>
              <a:ext cx="2939669" cy="714819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sz="1400" b="1" dirty="0"/>
                <a:t>Bot Free</a:t>
              </a:r>
            </a:p>
            <a:p>
              <a:pPr algn="ctr"/>
              <a:r>
                <a:rPr lang="ru-RU" sz="1400" dirty="0"/>
                <a:t>Ресурсы с безупречной репутацией</a:t>
              </a:r>
              <a:endParaRPr lang="en-US" sz="1400" dirty="0"/>
            </a:p>
          </p:txBody>
        </p:sp>
      </p:grpSp>
      <p:grpSp>
        <p:nvGrpSpPr>
          <p:cNvPr id="152" name="Group 99"/>
          <p:cNvGrpSpPr/>
          <p:nvPr/>
        </p:nvGrpSpPr>
        <p:grpSpPr>
          <a:xfrm>
            <a:off x="373585" y="3818779"/>
            <a:ext cx="2371619" cy="917651"/>
            <a:chOff x="7317852" y="4695878"/>
            <a:chExt cx="2804774" cy="833252"/>
          </a:xfrm>
        </p:grpSpPr>
        <p:sp>
          <p:nvSpPr>
            <p:cNvPr id="153" name="Rounded Rectangle 17"/>
            <p:cNvSpPr/>
            <p:nvPr/>
          </p:nvSpPr>
          <p:spPr>
            <a:xfrm>
              <a:off x="7317852" y="4695878"/>
              <a:ext cx="2804774" cy="833252"/>
            </a:xfrm>
            <a:prstGeom prst="roundRect">
              <a:avLst/>
            </a:prstGeom>
            <a:noFill/>
            <a:ln w="38100">
              <a:solidFill>
                <a:srgbClr val="6FC7A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400">
                <a:solidFill>
                  <a:schemeClr val="tx1"/>
                </a:solidFill>
                <a:latin typeface="Gilroy" panose="00000500000000000000" pitchFamily="2" charset="-52"/>
              </a:endParaRPr>
            </a:p>
          </p:txBody>
        </p:sp>
        <p:sp>
          <p:nvSpPr>
            <p:cNvPr id="154" name="Rectangle 101"/>
            <p:cNvSpPr/>
            <p:nvPr/>
          </p:nvSpPr>
          <p:spPr>
            <a:xfrm>
              <a:off x="7463834" y="4933344"/>
              <a:ext cx="2554250" cy="27947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endParaRPr lang="ru-RU" sz="1400" dirty="0">
                <a:latin typeface="Gilroy" panose="00000500000000000000" pitchFamily="2" charset="-52"/>
              </a:endParaRPr>
            </a:p>
          </p:txBody>
        </p:sp>
      </p:grpSp>
      <p:grpSp>
        <p:nvGrpSpPr>
          <p:cNvPr id="155" name="Group 99"/>
          <p:cNvGrpSpPr/>
          <p:nvPr/>
        </p:nvGrpSpPr>
        <p:grpSpPr>
          <a:xfrm>
            <a:off x="2960808" y="3836137"/>
            <a:ext cx="2371619" cy="917651"/>
            <a:chOff x="7317852" y="4695878"/>
            <a:chExt cx="2804774" cy="833252"/>
          </a:xfrm>
        </p:grpSpPr>
        <p:sp>
          <p:nvSpPr>
            <p:cNvPr id="156" name="Rounded Rectangle 17"/>
            <p:cNvSpPr/>
            <p:nvPr/>
          </p:nvSpPr>
          <p:spPr>
            <a:xfrm>
              <a:off x="7317852" y="4695878"/>
              <a:ext cx="2804774" cy="833252"/>
            </a:xfrm>
            <a:prstGeom prst="roundRect">
              <a:avLst/>
            </a:prstGeom>
            <a:noFill/>
            <a:ln w="38100">
              <a:solidFill>
                <a:srgbClr val="6FC7A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400">
                <a:solidFill>
                  <a:schemeClr val="tx1"/>
                </a:solidFill>
                <a:latin typeface="Gilroy" panose="00000500000000000000" pitchFamily="2" charset="-52"/>
              </a:endParaRPr>
            </a:p>
          </p:txBody>
        </p:sp>
        <p:sp>
          <p:nvSpPr>
            <p:cNvPr id="157" name="Rectangle 101"/>
            <p:cNvSpPr/>
            <p:nvPr/>
          </p:nvSpPr>
          <p:spPr>
            <a:xfrm>
              <a:off x="7463834" y="4737716"/>
              <a:ext cx="2554250" cy="670727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sz="1400" b="1" dirty="0"/>
                <a:t>White List </a:t>
              </a:r>
              <a:endParaRPr lang="ru-RU" sz="1400" b="1" dirty="0"/>
            </a:p>
            <a:p>
              <a:pPr algn="ctr"/>
              <a:r>
                <a:rPr lang="ru-RU" sz="1400" dirty="0"/>
                <a:t>на премиум-ресурсах</a:t>
              </a:r>
            </a:p>
          </p:txBody>
        </p:sp>
      </p:grpSp>
      <p:sp>
        <p:nvSpPr>
          <p:cNvPr id="2" name="Прямоугольник 1"/>
          <p:cNvSpPr/>
          <p:nvPr/>
        </p:nvSpPr>
        <p:spPr>
          <a:xfrm>
            <a:off x="464038" y="3924053"/>
            <a:ext cx="208004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400" dirty="0"/>
              <a:t>Более </a:t>
            </a:r>
            <a:r>
              <a:rPr lang="ru-RU" sz="1400" b="1" dirty="0"/>
              <a:t>60</a:t>
            </a:r>
            <a:r>
              <a:rPr lang="ru-RU" sz="1400" dirty="0"/>
              <a:t> премиальных сайтов</a:t>
            </a:r>
          </a:p>
        </p:txBody>
      </p:sp>
      <p:grpSp>
        <p:nvGrpSpPr>
          <p:cNvPr id="65" name="Group 41"/>
          <p:cNvGrpSpPr/>
          <p:nvPr/>
        </p:nvGrpSpPr>
        <p:grpSpPr>
          <a:xfrm>
            <a:off x="481056" y="1741819"/>
            <a:ext cx="4575664" cy="2062103"/>
            <a:chOff x="1774257" y="1356995"/>
            <a:chExt cx="4575664" cy="2062103"/>
          </a:xfrm>
        </p:grpSpPr>
        <p:sp>
          <p:nvSpPr>
            <p:cNvPr id="66" name="Прямоугольник 30"/>
            <p:cNvSpPr/>
            <p:nvPr/>
          </p:nvSpPr>
          <p:spPr>
            <a:xfrm>
              <a:off x="4165856" y="1999441"/>
              <a:ext cx="1722409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ru-RU" sz="6000" baseline="30000" dirty="0">
                  <a:solidFill>
                    <a:srgbClr val="6FC8AF"/>
                  </a:solidFill>
                  <a:latin typeface="Century Gothic" panose="020B0502020202020204" pitchFamily="34" charset="0"/>
                  <a:ea typeface="Roboto Mono Тонкий" charset="0"/>
                </a:rPr>
                <a:t>млн</a:t>
              </a:r>
              <a:endParaRPr lang="ru-RU" sz="7200" baseline="30000" dirty="0">
                <a:solidFill>
                  <a:srgbClr val="6FC8AF"/>
                </a:solidFill>
                <a:latin typeface="Century Gothic" panose="020B0502020202020204" pitchFamily="34" charset="0"/>
                <a:ea typeface="Roboto Mono Тонкий" charset="0"/>
              </a:endParaRPr>
            </a:p>
          </p:txBody>
        </p:sp>
        <p:sp>
          <p:nvSpPr>
            <p:cNvPr id="67" name="Прямоугольник 10"/>
            <p:cNvSpPr/>
            <p:nvPr/>
          </p:nvSpPr>
          <p:spPr>
            <a:xfrm>
              <a:off x="1774257" y="1356995"/>
              <a:ext cx="2090801" cy="206210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ru-RU" sz="12800" b="1" dirty="0">
                  <a:solidFill>
                    <a:srgbClr val="6FC8AF"/>
                  </a:solidFill>
                  <a:latin typeface="Century Gothic" panose="020B0502020202020204" pitchFamily="34" charset="0"/>
                </a:rPr>
                <a:t>45</a:t>
              </a:r>
              <a:endParaRPr lang="en-US" sz="12800" b="1" dirty="0">
                <a:solidFill>
                  <a:srgbClr val="6FC8AF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68" name="Прямоугольник 31"/>
            <p:cNvSpPr/>
            <p:nvPr/>
          </p:nvSpPr>
          <p:spPr>
            <a:xfrm>
              <a:off x="3704200" y="2419483"/>
              <a:ext cx="2645721" cy="4801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ru-RU" sz="1400" dirty="0">
                  <a:solidFill>
                    <a:srgbClr val="6FC8AF"/>
                  </a:solidFill>
                  <a:latin typeface="Century Gothic" panose="020B0502020202020204" pitchFamily="34" charset="0"/>
                </a:rPr>
                <a:t>потенциальный охват уникальных пользователей</a:t>
              </a:r>
              <a:endParaRPr lang="en-US" sz="1400" dirty="0">
                <a:solidFill>
                  <a:srgbClr val="6FC8AF"/>
                </a:solidFill>
                <a:latin typeface="Century Gothic" panose="020B0502020202020204" pitchFamily="34" charset="0"/>
              </a:endParaRPr>
            </a:p>
          </p:txBody>
        </p:sp>
      </p:grpSp>
      <p:grpSp>
        <p:nvGrpSpPr>
          <p:cNvPr id="58" name="Группа 57"/>
          <p:cNvGrpSpPr/>
          <p:nvPr/>
        </p:nvGrpSpPr>
        <p:grpSpPr>
          <a:xfrm>
            <a:off x="5512895" y="2248431"/>
            <a:ext cx="6115557" cy="3279279"/>
            <a:chOff x="5512895" y="2248431"/>
            <a:chExt cx="6115557" cy="3279279"/>
          </a:xfrm>
        </p:grpSpPr>
        <p:pic>
          <p:nvPicPr>
            <p:cNvPr id="59" name="Рисунок 14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28492" y="3239436"/>
              <a:ext cx="922282" cy="473163"/>
            </a:xfrm>
            <a:prstGeom prst="rect">
              <a:avLst/>
            </a:prstGeom>
          </p:spPr>
        </p:pic>
        <p:pic>
          <p:nvPicPr>
            <p:cNvPr id="60" name="Рисунок 14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00217" y="3229320"/>
              <a:ext cx="787468" cy="500041"/>
            </a:xfrm>
            <a:prstGeom prst="rect">
              <a:avLst/>
            </a:prstGeom>
          </p:spPr>
        </p:pic>
        <p:pic>
          <p:nvPicPr>
            <p:cNvPr id="61" name="Picture 1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597758" y="4247067"/>
              <a:ext cx="1295593" cy="227740"/>
            </a:xfrm>
            <a:prstGeom prst="rect">
              <a:avLst/>
            </a:prstGeom>
            <a:noFill/>
            <a:ln w="1">
              <a:noFill/>
              <a:miter lim="800000"/>
              <a:headEnd/>
              <a:tailEnd type="none" w="med" len="med"/>
            </a:ln>
            <a:effectLst/>
          </p:spPr>
        </p:pic>
        <p:pic>
          <p:nvPicPr>
            <p:cNvPr id="62" name="Picture 3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8993951" y="2329378"/>
              <a:ext cx="1643606" cy="2794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6" name="Picture 16" descr="http://logomogo.ru/uploads/logo-sports-ru.gif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28589" y="3176595"/>
              <a:ext cx="1417935" cy="4500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7" name="Рисунок 96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09115" y="2248431"/>
              <a:ext cx="1714920" cy="443020"/>
            </a:xfrm>
            <a:prstGeom prst="rect">
              <a:avLst/>
            </a:prstGeom>
          </p:spPr>
        </p:pic>
        <p:pic>
          <p:nvPicPr>
            <p:cNvPr id="98" name="Рисунок 158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86160" y="2729966"/>
              <a:ext cx="1586779" cy="419816"/>
            </a:xfrm>
            <a:prstGeom prst="rect">
              <a:avLst/>
            </a:prstGeom>
          </p:spPr>
        </p:pic>
        <p:pic>
          <p:nvPicPr>
            <p:cNvPr id="99" name="Рисунок 159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34931" y="5110060"/>
              <a:ext cx="1481030" cy="417650"/>
            </a:xfrm>
            <a:prstGeom prst="rect">
              <a:avLst/>
            </a:prstGeom>
          </p:spPr>
        </p:pic>
        <p:pic>
          <p:nvPicPr>
            <p:cNvPr id="100" name="Рисунок 160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83846" y="4695768"/>
              <a:ext cx="1100717" cy="404060"/>
            </a:xfrm>
            <a:prstGeom prst="rect">
              <a:avLst/>
            </a:prstGeom>
          </p:spPr>
        </p:pic>
        <p:pic>
          <p:nvPicPr>
            <p:cNvPr id="101" name="Рисунок 161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80795" y="3963614"/>
              <a:ext cx="691029" cy="681157"/>
            </a:xfrm>
            <a:prstGeom prst="rect">
              <a:avLst/>
            </a:prstGeom>
          </p:spPr>
        </p:pic>
        <p:pic>
          <p:nvPicPr>
            <p:cNvPr id="102" name="Рисунок 171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29693" y="4704106"/>
              <a:ext cx="1191022" cy="254414"/>
            </a:xfrm>
            <a:prstGeom prst="rect">
              <a:avLst/>
            </a:prstGeom>
          </p:spPr>
        </p:pic>
        <p:pic>
          <p:nvPicPr>
            <p:cNvPr id="103" name="Рисунок 173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11268" y="4059007"/>
              <a:ext cx="1312459" cy="495854"/>
            </a:xfrm>
            <a:prstGeom prst="rect">
              <a:avLst/>
            </a:prstGeom>
          </p:spPr>
        </p:pic>
        <p:pic>
          <p:nvPicPr>
            <p:cNvPr id="104" name="Рисунок 174"/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97758" y="3761405"/>
              <a:ext cx="1491561" cy="256362"/>
            </a:xfrm>
            <a:prstGeom prst="rect">
              <a:avLst/>
            </a:prstGeom>
          </p:spPr>
        </p:pic>
        <p:pic>
          <p:nvPicPr>
            <p:cNvPr id="105" name="Рисунок 176"/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67510" y="4222999"/>
              <a:ext cx="818650" cy="358647"/>
            </a:xfrm>
            <a:prstGeom prst="rect">
              <a:avLst/>
            </a:prstGeom>
          </p:spPr>
        </p:pic>
        <p:pic>
          <p:nvPicPr>
            <p:cNvPr id="106" name="Рисунок 177"/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03537" y="2827564"/>
              <a:ext cx="1423580" cy="270258"/>
            </a:xfrm>
            <a:prstGeom prst="rect">
              <a:avLst/>
            </a:prstGeom>
          </p:spPr>
        </p:pic>
        <p:pic>
          <p:nvPicPr>
            <p:cNvPr id="107" name="Рисунок 178"/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82159" y="3635671"/>
              <a:ext cx="1618930" cy="395844"/>
            </a:xfrm>
            <a:prstGeom prst="rect">
              <a:avLst/>
            </a:prstGeom>
          </p:spPr>
        </p:pic>
        <p:pic>
          <p:nvPicPr>
            <p:cNvPr id="108" name="Рисунок 179"/>
            <p:cNvPicPr>
              <a:picLocks noChangeAspect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31983" y="2276259"/>
              <a:ext cx="845988" cy="845988"/>
            </a:xfrm>
            <a:prstGeom prst="rect">
              <a:avLst/>
            </a:prstGeom>
          </p:spPr>
        </p:pic>
        <p:pic>
          <p:nvPicPr>
            <p:cNvPr id="109" name="Рисунок 180"/>
            <p:cNvPicPr>
              <a:picLocks noChangeAspect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79925" y="3176595"/>
              <a:ext cx="1545157" cy="424918"/>
            </a:xfrm>
            <a:prstGeom prst="rect">
              <a:avLst/>
            </a:prstGeom>
          </p:spPr>
        </p:pic>
        <p:pic>
          <p:nvPicPr>
            <p:cNvPr id="110" name="Рисунок 102"/>
            <p:cNvPicPr>
              <a:picLocks noChangeAspect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2895" y="2516530"/>
              <a:ext cx="1612187" cy="623245"/>
            </a:xfrm>
            <a:prstGeom prst="rect">
              <a:avLst/>
            </a:prstGeom>
          </p:spPr>
        </p:pic>
        <p:pic>
          <p:nvPicPr>
            <p:cNvPr id="111" name="Picture 6" descr="http://asmo.ru/wp-content/uploads/2016/04/Rambler_3.png"/>
            <p:cNvPicPr>
              <a:picLocks noChangeAspect="1" noChangeArrowheads="1"/>
            </p:cNvPicPr>
            <p:nvPr/>
          </p:nvPicPr>
          <p:blipFill rotWithShape="1">
            <a:blip r:embed="rId2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4091" t="33101" r="14091" b="33101"/>
            <a:stretch/>
          </p:blipFill>
          <p:spPr bwMode="auto">
            <a:xfrm>
              <a:off x="5584393" y="2305347"/>
              <a:ext cx="1354313" cy="3186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2" name="Рисунок 104"/>
            <p:cNvPicPr>
              <a:picLocks noChangeAspect="1"/>
            </p:cNvPicPr>
            <p:nvPr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28968" y="4563400"/>
              <a:ext cx="1699484" cy="538121"/>
            </a:xfrm>
            <a:prstGeom prst="rect">
              <a:avLst/>
            </a:prstGeom>
          </p:spPr>
        </p:pic>
        <p:pic>
          <p:nvPicPr>
            <p:cNvPr id="113" name="Рисунок 105"/>
            <p:cNvPicPr>
              <a:picLocks noChangeAspect="1"/>
            </p:cNvPicPr>
            <p:nvPr/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94292" y="4132898"/>
              <a:ext cx="770404" cy="228039"/>
            </a:xfrm>
            <a:prstGeom prst="rect">
              <a:avLst/>
            </a:prstGeom>
          </p:spPr>
        </p:pic>
        <p:pic>
          <p:nvPicPr>
            <p:cNvPr id="114" name="Рисунок 107"/>
            <p:cNvPicPr>
              <a:picLocks noChangeAspect="1"/>
            </p:cNvPicPr>
            <p:nvPr/>
          </p:nvPicPr>
          <p:blipFill rotWithShape="1"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3298" b="30591"/>
            <a:stretch/>
          </p:blipFill>
          <p:spPr>
            <a:xfrm>
              <a:off x="7583846" y="3681440"/>
              <a:ext cx="1662247" cy="387858"/>
            </a:xfrm>
            <a:prstGeom prst="rect">
              <a:avLst/>
            </a:prstGeom>
          </p:spPr>
        </p:pic>
        <p:pic>
          <p:nvPicPr>
            <p:cNvPr id="115" name="Рисунок 72"/>
            <p:cNvPicPr>
              <a:picLocks noChangeAspect="1"/>
            </p:cNvPicPr>
            <p:nvPr/>
          </p:nvPicPr>
          <p:blipFill>
            <a:blip r:embed="rId2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222368" y="5178426"/>
              <a:ext cx="1460598" cy="280917"/>
            </a:xfrm>
            <a:prstGeom prst="rect">
              <a:avLst/>
            </a:prstGeom>
          </p:spPr>
        </p:pic>
        <p:pic>
          <p:nvPicPr>
            <p:cNvPr id="116" name="Рисунок 191"/>
            <p:cNvPicPr>
              <a:picLocks noChangeAspect="1"/>
            </p:cNvPicPr>
            <p:nvPr/>
          </p:nvPicPr>
          <p:blipFill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13357" y="4636255"/>
              <a:ext cx="1106280" cy="301911"/>
            </a:xfrm>
            <a:prstGeom prst="rect">
              <a:avLst/>
            </a:prstGeom>
          </p:spPr>
        </p:pic>
        <p:pic>
          <p:nvPicPr>
            <p:cNvPr id="117" name="Рисунок 69"/>
            <p:cNvPicPr>
              <a:picLocks noChangeAspect="1"/>
            </p:cNvPicPr>
            <p:nvPr/>
          </p:nvPicPr>
          <p:blipFill rotWithShape="1"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706" b="43986"/>
            <a:stretch/>
          </p:blipFill>
          <p:spPr>
            <a:xfrm>
              <a:off x="5655404" y="5156826"/>
              <a:ext cx="1849687" cy="3061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737868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6930D4-C017-E644-A8F4-C361C90A90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476" y="479685"/>
            <a:ext cx="10515600" cy="790037"/>
          </a:xfrm>
        </p:spPr>
        <p:txBody>
          <a:bodyPr>
            <a:normAutofit fontScale="90000"/>
          </a:bodyPr>
          <a:lstStyle/>
          <a:p>
            <a:r>
              <a:rPr lang="ru-RU" dirty="0"/>
              <a:t>Пакеты</a:t>
            </a:r>
            <a:br>
              <a:rPr lang="en-US" dirty="0"/>
            </a:br>
            <a:r>
              <a:rPr lang="ru-RU" dirty="0"/>
              <a:t>и возможности</a:t>
            </a:r>
          </a:p>
        </p:txBody>
      </p:sp>
      <p:grpSp>
        <p:nvGrpSpPr>
          <p:cNvPr id="48" name="Group 1"/>
          <p:cNvGrpSpPr/>
          <p:nvPr/>
        </p:nvGrpSpPr>
        <p:grpSpPr>
          <a:xfrm>
            <a:off x="11317472" y="5698800"/>
            <a:ext cx="628710" cy="951244"/>
            <a:chOff x="5371783" y="5365594"/>
            <a:chExt cx="615559" cy="931347"/>
          </a:xfrm>
        </p:grpSpPr>
        <p:grpSp>
          <p:nvGrpSpPr>
            <p:cNvPr id="49" name="Group 104"/>
            <p:cNvGrpSpPr/>
            <p:nvPr/>
          </p:nvGrpSpPr>
          <p:grpSpPr>
            <a:xfrm>
              <a:off x="5371783" y="5365594"/>
              <a:ext cx="615559" cy="931347"/>
              <a:chOff x="8545119" y="662986"/>
              <a:chExt cx="1962241" cy="2968893"/>
            </a:xfrm>
          </p:grpSpPr>
          <p:sp>
            <p:nvSpPr>
              <p:cNvPr id="54" name="Rounded Rectangle 105"/>
              <p:cNvSpPr/>
              <p:nvPr/>
            </p:nvSpPr>
            <p:spPr>
              <a:xfrm>
                <a:off x="8905535" y="745363"/>
                <a:ext cx="1257300" cy="2651887"/>
              </a:xfrm>
              <a:prstGeom prst="roundRect">
                <a:avLst>
                  <a:gd name="adj" fmla="val 9849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pic>
            <p:nvPicPr>
              <p:cNvPr id="55" name="Picture 106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897638" y="804461"/>
                <a:ext cx="1268547" cy="2598882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57" name="Изображение">
                <a:extLst>
                  <a:ext uri="{FF2B5EF4-FFF2-40B4-BE49-F238E27FC236}">
                    <a16:creationId xmlns:a16="http://schemas.microsoft.com/office/drawing/2014/main" id="{51A70899-AA8F-0D42-B6D5-A173485A6D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545119" y="662986"/>
                <a:ext cx="1962241" cy="2968893"/>
              </a:xfrm>
              <a:prstGeom prst="rect">
                <a:avLst/>
              </a:prstGeom>
              <a:ln w="12700">
                <a:miter lim="400000"/>
              </a:ln>
            </p:spPr>
          </p:pic>
        </p:grpSp>
        <p:sp>
          <p:nvSpPr>
            <p:cNvPr id="50" name="Rounded Rectangle 73"/>
            <p:cNvSpPr/>
            <p:nvPr/>
          </p:nvSpPr>
          <p:spPr>
            <a:xfrm>
              <a:off x="5487319" y="5500736"/>
              <a:ext cx="388405" cy="320940"/>
            </a:xfrm>
            <a:prstGeom prst="roundRect">
              <a:avLst>
                <a:gd name="adj" fmla="val 0"/>
              </a:avLst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2" name="Rounded Rectangle 74"/>
            <p:cNvSpPr/>
            <p:nvPr/>
          </p:nvSpPr>
          <p:spPr>
            <a:xfrm>
              <a:off x="5485919" y="5841142"/>
              <a:ext cx="389805" cy="342000"/>
            </a:xfrm>
            <a:prstGeom prst="roundRect">
              <a:avLst>
                <a:gd name="adj" fmla="val 0"/>
              </a:avLst>
            </a:prstGeom>
            <a:solidFill>
              <a:srgbClr val="D9D9D9"/>
            </a:solidFill>
            <a:ln>
              <a:noFill/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9568307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2407" y="1043133"/>
            <a:ext cx="3487444" cy="36618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0120" y="1495242"/>
            <a:ext cx="1990319" cy="208803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938777" y="6090145"/>
            <a:ext cx="61670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ru-RU"/>
            </a:defPPr>
            <a:lvl1pPr algn="ctr">
              <a:defRPr>
                <a:latin typeface="Gilroy" panose="00000500000000000000" pitchFamily="2" charset="-52"/>
              </a:defRPr>
            </a:lvl1pPr>
          </a:lstStyle>
          <a:p>
            <a:r>
              <a:rPr lang="ru-RU" dirty="0">
                <a:latin typeface="+mn-lt"/>
              </a:rPr>
              <a:t>ГЕО</a:t>
            </a:r>
          </a:p>
        </p:txBody>
      </p:sp>
      <p:sp>
        <p:nvSpPr>
          <p:cNvPr id="22" name="Rectangle 21"/>
          <p:cNvSpPr/>
          <p:nvPr/>
        </p:nvSpPr>
        <p:spPr>
          <a:xfrm>
            <a:off x="3985758" y="6093731"/>
            <a:ext cx="1244250" cy="369332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ru-RU" dirty="0"/>
              <a:t>Соц-дем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C5C5223-3E60-1641-820A-C65009EE36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576" y="475296"/>
            <a:ext cx="10515600" cy="714528"/>
          </a:xfrm>
        </p:spPr>
        <p:txBody>
          <a:bodyPr/>
          <a:lstStyle/>
          <a:p>
            <a:r>
              <a:rPr lang="ru-RU" dirty="0" err="1"/>
              <a:t>Таргетинги</a:t>
            </a:r>
            <a:r>
              <a:rPr lang="ru-RU" dirty="0"/>
              <a:t> и возможности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86387DF-42B3-D345-ADF6-B871D84998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33467" y="2517980"/>
            <a:ext cx="1581413" cy="2050425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3DF4DDF-8D18-8643-8395-BF7974BFE2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97164" y="3604609"/>
            <a:ext cx="1025715" cy="2370541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623813" y="2249345"/>
            <a:ext cx="2103171" cy="4215361"/>
            <a:chOff x="6699726" y="2249345"/>
            <a:chExt cx="2103171" cy="4215361"/>
          </a:xfrm>
        </p:grpSpPr>
        <p:pic>
          <p:nvPicPr>
            <p:cNvPr id="27" name="Изображение">
              <a:extLst>
                <a:ext uri="{FF2B5EF4-FFF2-40B4-BE49-F238E27FC236}">
                  <a16:creationId xmlns:a16="http://schemas.microsoft.com/office/drawing/2014/main" id="{86DCB4E4-DE80-F842-B566-05DA43E67F5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02292" y="2968536"/>
              <a:ext cx="1693592" cy="2562421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57" name="Shape 2785"/>
            <p:cNvSpPr/>
            <p:nvPr/>
          </p:nvSpPr>
          <p:spPr>
            <a:xfrm>
              <a:off x="8340795" y="2545548"/>
              <a:ext cx="462102" cy="3783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91" y="20400"/>
                  </a:moveTo>
                  <a:cubicBezTo>
                    <a:pt x="14522" y="20400"/>
                    <a:pt x="12764" y="18251"/>
                    <a:pt x="12764" y="15600"/>
                  </a:cubicBezTo>
                  <a:cubicBezTo>
                    <a:pt x="12764" y="12949"/>
                    <a:pt x="14522" y="10800"/>
                    <a:pt x="16691" y="10800"/>
                  </a:cubicBezTo>
                  <a:cubicBezTo>
                    <a:pt x="18860" y="10800"/>
                    <a:pt x="20618" y="12949"/>
                    <a:pt x="20618" y="15600"/>
                  </a:cubicBezTo>
                  <a:cubicBezTo>
                    <a:pt x="20618" y="18251"/>
                    <a:pt x="18860" y="20400"/>
                    <a:pt x="16691" y="20400"/>
                  </a:cubicBezTo>
                  <a:moveTo>
                    <a:pt x="12762" y="3393"/>
                  </a:moveTo>
                  <a:lnTo>
                    <a:pt x="12781" y="3388"/>
                  </a:lnTo>
                  <a:cubicBezTo>
                    <a:pt x="12870" y="2164"/>
                    <a:pt x="13702" y="1200"/>
                    <a:pt x="14727" y="1200"/>
                  </a:cubicBezTo>
                  <a:cubicBezTo>
                    <a:pt x="15521" y="1200"/>
                    <a:pt x="16202" y="1779"/>
                    <a:pt x="16511" y="2609"/>
                  </a:cubicBezTo>
                  <a:lnTo>
                    <a:pt x="16509" y="2609"/>
                  </a:lnTo>
                  <a:lnTo>
                    <a:pt x="19162" y="10421"/>
                  </a:lnTo>
                  <a:cubicBezTo>
                    <a:pt x="18436" y="9902"/>
                    <a:pt x="17593" y="9600"/>
                    <a:pt x="16691" y="9600"/>
                  </a:cubicBezTo>
                  <a:cubicBezTo>
                    <a:pt x="15082" y="9600"/>
                    <a:pt x="13658" y="10550"/>
                    <a:pt x="12763" y="12012"/>
                  </a:cubicBezTo>
                  <a:cubicBezTo>
                    <a:pt x="12763" y="12012"/>
                    <a:pt x="12762" y="3393"/>
                    <a:pt x="12762" y="3393"/>
                  </a:cubicBezTo>
                  <a:close/>
                  <a:moveTo>
                    <a:pt x="11782" y="13200"/>
                  </a:moveTo>
                  <a:lnTo>
                    <a:pt x="9818" y="13200"/>
                  </a:lnTo>
                  <a:lnTo>
                    <a:pt x="9818" y="4800"/>
                  </a:lnTo>
                  <a:lnTo>
                    <a:pt x="11782" y="4800"/>
                  </a:lnTo>
                  <a:cubicBezTo>
                    <a:pt x="11782" y="4800"/>
                    <a:pt x="11782" y="13200"/>
                    <a:pt x="11782" y="13200"/>
                  </a:cubicBezTo>
                  <a:close/>
                  <a:moveTo>
                    <a:pt x="11782" y="15600"/>
                  </a:moveTo>
                  <a:lnTo>
                    <a:pt x="9818" y="15600"/>
                  </a:lnTo>
                  <a:lnTo>
                    <a:pt x="9818" y="14400"/>
                  </a:lnTo>
                  <a:lnTo>
                    <a:pt x="11782" y="14400"/>
                  </a:lnTo>
                  <a:cubicBezTo>
                    <a:pt x="11782" y="14400"/>
                    <a:pt x="11782" y="15600"/>
                    <a:pt x="11782" y="15600"/>
                  </a:cubicBezTo>
                  <a:close/>
                  <a:moveTo>
                    <a:pt x="8837" y="12012"/>
                  </a:moveTo>
                  <a:cubicBezTo>
                    <a:pt x="7942" y="10550"/>
                    <a:pt x="6518" y="9600"/>
                    <a:pt x="4909" y="9600"/>
                  </a:cubicBezTo>
                  <a:cubicBezTo>
                    <a:pt x="4007" y="9600"/>
                    <a:pt x="3164" y="9902"/>
                    <a:pt x="2438" y="10421"/>
                  </a:cubicBezTo>
                  <a:lnTo>
                    <a:pt x="5091" y="2609"/>
                  </a:lnTo>
                  <a:lnTo>
                    <a:pt x="5089" y="2609"/>
                  </a:lnTo>
                  <a:cubicBezTo>
                    <a:pt x="5398" y="1779"/>
                    <a:pt x="6079" y="1200"/>
                    <a:pt x="6873" y="1200"/>
                  </a:cubicBezTo>
                  <a:cubicBezTo>
                    <a:pt x="7898" y="1200"/>
                    <a:pt x="8730" y="2164"/>
                    <a:pt x="8819" y="3388"/>
                  </a:cubicBezTo>
                  <a:lnTo>
                    <a:pt x="8838" y="3393"/>
                  </a:lnTo>
                  <a:cubicBezTo>
                    <a:pt x="8838" y="3393"/>
                    <a:pt x="8837" y="12012"/>
                    <a:pt x="8837" y="12012"/>
                  </a:cubicBezTo>
                  <a:close/>
                  <a:moveTo>
                    <a:pt x="4909" y="20400"/>
                  </a:moveTo>
                  <a:cubicBezTo>
                    <a:pt x="2740" y="20400"/>
                    <a:pt x="982" y="18251"/>
                    <a:pt x="982" y="15600"/>
                  </a:cubicBezTo>
                  <a:cubicBezTo>
                    <a:pt x="982" y="12949"/>
                    <a:pt x="2740" y="10800"/>
                    <a:pt x="4909" y="10800"/>
                  </a:cubicBezTo>
                  <a:cubicBezTo>
                    <a:pt x="7078" y="10800"/>
                    <a:pt x="8836" y="12949"/>
                    <a:pt x="8836" y="15600"/>
                  </a:cubicBezTo>
                  <a:cubicBezTo>
                    <a:pt x="8836" y="18251"/>
                    <a:pt x="7078" y="20400"/>
                    <a:pt x="4909" y="20400"/>
                  </a:cubicBezTo>
                  <a:moveTo>
                    <a:pt x="21102" y="12980"/>
                  </a:moveTo>
                  <a:lnTo>
                    <a:pt x="17504" y="2400"/>
                  </a:lnTo>
                  <a:lnTo>
                    <a:pt x="17493" y="2402"/>
                  </a:lnTo>
                  <a:cubicBezTo>
                    <a:pt x="17088" y="1006"/>
                    <a:pt x="16009" y="0"/>
                    <a:pt x="14727" y="0"/>
                  </a:cubicBezTo>
                  <a:cubicBezTo>
                    <a:pt x="13101" y="0"/>
                    <a:pt x="11782" y="1612"/>
                    <a:pt x="11782" y="3600"/>
                  </a:cubicBezTo>
                  <a:lnTo>
                    <a:pt x="9818" y="3600"/>
                  </a:lnTo>
                  <a:cubicBezTo>
                    <a:pt x="9818" y="1612"/>
                    <a:pt x="8499" y="0"/>
                    <a:pt x="6873" y="0"/>
                  </a:cubicBezTo>
                  <a:cubicBezTo>
                    <a:pt x="5592" y="0"/>
                    <a:pt x="4512" y="1006"/>
                    <a:pt x="4107" y="2402"/>
                  </a:cubicBezTo>
                  <a:lnTo>
                    <a:pt x="4096" y="2400"/>
                  </a:lnTo>
                  <a:lnTo>
                    <a:pt x="498" y="12980"/>
                  </a:lnTo>
                  <a:cubicBezTo>
                    <a:pt x="182" y="13772"/>
                    <a:pt x="0" y="14659"/>
                    <a:pt x="0" y="15600"/>
                  </a:cubicBezTo>
                  <a:cubicBezTo>
                    <a:pt x="0" y="18914"/>
                    <a:pt x="2198" y="21600"/>
                    <a:pt x="4909" y="21600"/>
                  </a:cubicBezTo>
                  <a:cubicBezTo>
                    <a:pt x="7284" y="21600"/>
                    <a:pt x="9265" y="19539"/>
                    <a:pt x="9719" y="16800"/>
                  </a:cubicBezTo>
                  <a:lnTo>
                    <a:pt x="11881" y="16800"/>
                  </a:lnTo>
                  <a:cubicBezTo>
                    <a:pt x="12335" y="19539"/>
                    <a:pt x="14316" y="21600"/>
                    <a:pt x="16691" y="21600"/>
                  </a:cubicBezTo>
                  <a:cubicBezTo>
                    <a:pt x="19402" y="21600"/>
                    <a:pt x="21600" y="18914"/>
                    <a:pt x="21600" y="15600"/>
                  </a:cubicBezTo>
                  <a:cubicBezTo>
                    <a:pt x="21600" y="14659"/>
                    <a:pt x="21418" y="13772"/>
                    <a:pt x="21102" y="12980"/>
                  </a:cubicBezTo>
                  <a:moveTo>
                    <a:pt x="16691" y="12000"/>
                  </a:moveTo>
                  <a:cubicBezTo>
                    <a:pt x="15064" y="12000"/>
                    <a:pt x="13745" y="13612"/>
                    <a:pt x="13745" y="15600"/>
                  </a:cubicBezTo>
                  <a:cubicBezTo>
                    <a:pt x="13745" y="15932"/>
                    <a:pt x="13965" y="16200"/>
                    <a:pt x="14236" y="16200"/>
                  </a:cubicBezTo>
                  <a:cubicBezTo>
                    <a:pt x="14508" y="16200"/>
                    <a:pt x="14727" y="15932"/>
                    <a:pt x="14727" y="15600"/>
                  </a:cubicBezTo>
                  <a:cubicBezTo>
                    <a:pt x="14727" y="14275"/>
                    <a:pt x="15606" y="13200"/>
                    <a:pt x="16691" y="13200"/>
                  </a:cubicBezTo>
                  <a:cubicBezTo>
                    <a:pt x="16962" y="13200"/>
                    <a:pt x="17182" y="12932"/>
                    <a:pt x="17182" y="12600"/>
                  </a:cubicBezTo>
                  <a:cubicBezTo>
                    <a:pt x="17182" y="12268"/>
                    <a:pt x="16962" y="12000"/>
                    <a:pt x="16691" y="12000"/>
                  </a:cubicBezTo>
                  <a:moveTo>
                    <a:pt x="4909" y="12000"/>
                  </a:moveTo>
                  <a:cubicBezTo>
                    <a:pt x="3282" y="12000"/>
                    <a:pt x="1964" y="13612"/>
                    <a:pt x="1964" y="15600"/>
                  </a:cubicBezTo>
                  <a:cubicBezTo>
                    <a:pt x="1964" y="15932"/>
                    <a:pt x="2183" y="16200"/>
                    <a:pt x="2455" y="16200"/>
                  </a:cubicBezTo>
                  <a:cubicBezTo>
                    <a:pt x="2726" y="16200"/>
                    <a:pt x="2945" y="15932"/>
                    <a:pt x="2945" y="15600"/>
                  </a:cubicBezTo>
                  <a:cubicBezTo>
                    <a:pt x="2945" y="14275"/>
                    <a:pt x="3825" y="13200"/>
                    <a:pt x="4909" y="13200"/>
                  </a:cubicBezTo>
                  <a:cubicBezTo>
                    <a:pt x="5180" y="13200"/>
                    <a:pt x="5400" y="12932"/>
                    <a:pt x="5400" y="12600"/>
                  </a:cubicBezTo>
                  <a:cubicBezTo>
                    <a:pt x="5400" y="12268"/>
                    <a:pt x="5180" y="12000"/>
                    <a:pt x="4909" y="12000"/>
                  </a:cubicBezTo>
                </a:path>
              </a:pathLst>
            </a:custGeom>
            <a:solidFill>
              <a:schemeClr val="accent3"/>
            </a:solidFill>
            <a:ln w="12700">
              <a:miter lim="400000"/>
            </a:ln>
          </p:spPr>
          <p:txBody>
            <a:bodyPr lIns="38090" tIns="38090" rIns="38090" bIns="38090" anchor="ctr"/>
            <a:lstStyle/>
            <a:p>
              <a:pPr marL="0" marR="0" lvl="0" indent="0" defTabSz="45706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kumimoji="0" sz="2999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7072767" y="6095374"/>
              <a:ext cx="1476443" cy="369332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>
              <a:defPPr>
                <a:defRPr lang="ru-RU"/>
              </a:defPPr>
              <a:lvl1pPr algn="ctr">
                <a:defRPr>
                  <a:latin typeface="Gilroy" panose="00000500000000000000" pitchFamily="2" charset="-52"/>
                </a:defRPr>
              </a:lvl1pPr>
            </a:lstStyle>
            <a:p>
              <a:r>
                <a:rPr lang="ru-RU" dirty="0">
                  <a:latin typeface="+mn-lt"/>
                </a:rPr>
                <a:t>Интересы</a:t>
              </a:r>
            </a:p>
          </p:txBody>
        </p:sp>
        <p:pic>
          <p:nvPicPr>
            <p:cNvPr id="19" name="Picture 6">
              <a:extLst>
                <a:ext uri="{FF2B5EF4-FFF2-40B4-BE49-F238E27FC236}">
                  <a16:creationId xmlns:a16="http://schemas.microsoft.com/office/drawing/2014/main" id="{4F3C0A63-D9BC-C54A-826F-003734C85E1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06983" y="4316896"/>
              <a:ext cx="878400" cy="151280"/>
            </a:xfrm>
            <a:prstGeom prst="rect">
              <a:avLst/>
            </a:prstGeom>
          </p:spPr>
        </p:pic>
        <p:pic>
          <p:nvPicPr>
            <p:cNvPr id="20" name="Picture 7">
              <a:extLst>
                <a:ext uri="{FF2B5EF4-FFF2-40B4-BE49-F238E27FC236}">
                  <a16:creationId xmlns:a16="http://schemas.microsoft.com/office/drawing/2014/main" id="{25D0FC64-5EEF-134F-85A7-FD8221271F8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29" t="22497" r="6412" b="16573"/>
            <a:stretch>
              <a:fillRect/>
            </a:stretch>
          </p:blipFill>
          <p:spPr>
            <a:xfrm>
              <a:off x="7337423" y="3476381"/>
              <a:ext cx="817520" cy="551713"/>
            </a:xfrm>
            <a:prstGeom prst="rect">
              <a:avLst/>
            </a:prstGeom>
          </p:spPr>
        </p:pic>
        <p:pic>
          <p:nvPicPr>
            <p:cNvPr id="23" name="Рисунок 8">
              <a:extLst>
                <a:ext uri="{FF2B5EF4-FFF2-40B4-BE49-F238E27FC236}">
                  <a16:creationId xmlns:a16="http://schemas.microsoft.com/office/drawing/2014/main" id="{537DFABA-16D8-AA45-A7C7-76639E1585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06983" y="4756977"/>
              <a:ext cx="878400" cy="202129"/>
            </a:xfrm>
            <a:prstGeom prst="rect">
              <a:avLst/>
            </a:prstGeom>
            <a:noFill/>
          </p:spPr>
        </p:pic>
        <p:sp>
          <p:nvSpPr>
            <p:cNvPr id="28" name="Shape 2828">
              <a:extLst>
                <a:ext uri="{FF2B5EF4-FFF2-40B4-BE49-F238E27FC236}">
                  <a16:creationId xmlns:a16="http://schemas.microsoft.com/office/drawing/2014/main" id="{2DF240C6-4BCC-B747-A99D-A386C3953B0B}"/>
                </a:ext>
              </a:extLst>
            </p:cNvPr>
            <p:cNvSpPr/>
            <p:nvPr/>
          </p:nvSpPr>
          <p:spPr>
            <a:xfrm>
              <a:off x="6699726" y="2517980"/>
              <a:ext cx="359874" cy="4398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400" y="13745"/>
                  </a:moveTo>
                  <a:lnTo>
                    <a:pt x="2400" y="13745"/>
                  </a:lnTo>
                  <a:lnTo>
                    <a:pt x="2400" y="14727"/>
                  </a:lnTo>
                  <a:lnTo>
                    <a:pt x="14400" y="14727"/>
                  </a:lnTo>
                  <a:cubicBezTo>
                    <a:pt x="14400" y="14727"/>
                    <a:pt x="14400" y="13745"/>
                    <a:pt x="14400" y="13745"/>
                  </a:cubicBezTo>
                  <a:close/>
                  <a:moveTo>
                    <a:pt x="15600" y="20092"/>
                  </a:moveTo>
                  <a:lnTo>
                    <a:pt x="13624" y="18798"/>
                  </a:lnTo>
                  <a:cubicBezTo>
                    <a:pt x="13515" y="18710"/>
                    <a:pt x="13366" y="18655"/>
                    <a:pt x="13200" y="18655"/>
                  </a:cubicBezTo>
                  <a:cubicBezTo>
                    <a:pt x="13035" y="18655"/>
                    <a:pt x="12885" y="18710"/>
                    <a:pt x="12776" y="18798"/>
                  </a:cubicBezTo>
                  <a:lnTo>
                    <a:pt x="10800" y="20415"/>
                  </a:lnTo>
                  <a:lnTo>
                    <a:pt x="8824" y="18798"/>
                  </a:lnTo>
                  <a:cubicBezTo>
                    <a:pt x="8716" y="18710"/>
                    <a:pt x="8566" y="18655"/>
                    <a:pt x="8400" y="18655"/>
                  </a:cubicBezTo>
                  <a:cubicBezTo>
                    <a:pt x="8235" y="18655"/>
                    <a:pt x="8085" y="18710"/>
                    <a:pt x="7976" y="18798"/>
                  </a:cubicBezTo>
                  <a:lnTo>
                    <a:pt x="6000" y="20415"/>
                  </a:lnTo>
                  <a:lnTo>
                    <a:pt x="4024" y="18798"/>
                  </a:lnTo>
                  <a:cubicBezTo>
                    <a:pt x="3915" y="18710"/>
                    <a:pt x="3766" y="18655"/>
                    <a:pt x="3600" y="18655"/>
                  </a:cubicBezTo>
                  <a:cubicBezTo>
                    <a:pt x="3435" y="18655"/>
                    <a:pt x="3285" y="18710"/>
                    <a:pt x="3176" y="18798"/>
                  </a:cubicBezTo>
                  <a:lnTo>
                    <a:pt x="1200" y="20092"/>
                  </a:lnTo>
                  <a:lnTo>
                    <a:pt x="1200" y="3927"/>
                  </a:lnTo>
                  <a:lnTo>
                    <a:pt x="15600" y="3927"/>
                  </a:lnTo>
                  <a:cubicBezTo>
                    <a:pt x="15600" y="3927"/>
                    <a:pt x="15600" y="20092"/>
                    <a:pt x="15600" y="20092"/>
                  </a:cubicBezTo>
                  <a:close/>
                  <a:moveTo>
                    <a:pt x="16200" y="2945"/>
                  </a:moveTo>
                  <a:lnTo>
                    <a:pt x="600" y="2945"/>
                  </a:lnTo>
                  <a:cubicBezTo>
                    <a:pt x="268" y="2945"/>
                    <a:pt x="0" y="3165"/>
                    <a:pt x="0" y="3436"/>
                  </a:cubicBezTo>
                  <a:lnTo>
                    <a:pt x="0" y="21109"/>
                  </a:lnTo>
                  <a:cubicBezTo>
                    <a:pt x="0" y="21380"/>
                    <a:pt x="268" y="21600"/>
                    <a:pt x="600" y="21600"/>
                  </a:cubicBezTo>
                  <a:cubicBezTo>
                    <a:pt x="766" y="21600"/>
                    <a:pt x="916" y="21545"/>
                    <a:pt x="1024" y="21456"/>
                  </a:cubicBezTo>
                  <a:lnTo>
                    <a:pt x="3553" y="19801"/>
                  </a:lnTo>
                  <a:lnTo>
                    <a:pt x="5576" y="21456"/>
                  </a:lnTo>
                  <a:cubicBezTo>
                    <a:pt x="5684" y="21545"/>
                    <a:pt x="5834" y="21600"/>
                    <a:pt x="6000" y="21600"/>
                  </a:cubicBezTo>
                  <a:cubicBezTo>
                    <a:pt x="6166" y="21600"/>
                    <a:pt x="6316" y="21545"/>
                    <a:pt x="6424" y="21456"/>
                  </a:cubicBezTo>
                  <a:lnTo>
                    <a:pt x="8400" y="19840"/>
                  </a:lnTo>
                  <a:lnTo>
                    <a:pt x="10376" y="21456"/>
                  </a:lnTo>
                  <a:cubicBezTo>
                    <a:pt x="10484" y="21545"/>
                    <a:pt x="10634" y="21600"/>
                    <a:pt x="10800" y="21600"/>
                  </a:cubicBezTo>
                  <a:cubicBezTo>
                    <a:pt x="10966" y="21600"/>
                    <a:pt x="11116" y="21545"/>
                    <a:pt x="11224" y="21456"/>
                  </a:cubicBezTo>
                  <a:lnTo>
                    <a:pt x="13247" y="19801"/>
                  </a:lnTo>
                  <a:lnTo>
                    <a:pt x="15776" y="21456"/>
                  </a:lnTo>
                  <a:cubicBezTo>
                    <a:pt x="15884" y="21545"/>
                    <a:pt x="16034" y="21600"/>
                    <a:pt x="16200" y="21600"/>
                  </a:cubicBezTo>
                  <a:cubicBezTo>
                    <a:pt x="16532" y="21600"/>
                    <a:pt x="16800" y="21380"/>
                    <a:pt x="16800" y="21109"/>
                  </a:cubicBezTo>
                  <a:lnTo>
                    <a:pt x="16800" y="3436"/>
                  </a:lnTo>
                  <a:cubicBezTo>
                    <a:pt x="16800" y="3165"/>
                    <a:pt x="16532" y="2945"/>
                    <a:pt x="16200" y="2945"/>
                  </a:cubicBezTo>
                  <a:moveTo>
                    <a:pt x="8400" y="11782"/>
                  </a:moveTo>
                  <a:lnTo>
                    <a:pt x="2400" y="11782"/>
                  </a:lnTo>
                  <a:lnTo>
                    <a:pt x="2400" y="12764"/>
                  </a:lnTo>
                  <a:lnTo>
                    <a:pt x="8400" y="12764"/>
                  </a:lnTo>
                  <a:cubicBezTo>
                    <a:pt x="8400" y="12764"/>
                    <a:pt x="8400" y="11782"/>
                    <a:pt x="8400" y="11782"/>
                  </a:cubicBezTo>
                  <a:close/>
                  <a:moveTo>
                    <a:pt x="21000" y="0"/>
                  </a:moveTo>
                  <a:lnTo>
                    <a:pt x="5400" y="0"/>
                  </a:lnTo>
                  <a:cubicBezTo>
                    <a:pt x="5068" y="0"/>
                    <a:pt x="4800" y="220"/>
                    <a:pt x="4800" y="491"/>
                  </a:cubicBezTo>
                  <a:lnTo>
                    <a:pt x="4800" y="1964"/>
                  </a:lnTo>
                  <a:lnTo>
                    <a:pt x="6000" y="1964"/>
                  </a:lnTo>
                  <a:lnTo>
                    <a:pt x="6000" y="982"/>
                  </a:lnTo>
                  <a:lnTo>
                    <a:pt x="20400" y="982"/>
                  </a:lnTo>
                  <a:lnTo>
                    <a:pt x="20400" y="17146"/>
                  </a:lnTo>
                  <a:lnTo>
                    <a:pt x="18424" y="15853"/>
                  </a:lnTo>
                  <a:cubicBezTo>
                    <a:pt x="18316" y="15764"/>
                    <a:pt x="18166" y="15709"/>
                    <a:pt x="18000" y="15709"/>
                  </a:cubicBezTo>
                  <a:lnTo>
                    <a:pt x="18000" y="16894"/>
                  </a:lnTo>
                  <a:lnTo>
                    <a:pt x="18047" y="16856"/>
                  </a:lnTo>
                  <a:lnTo>
                    <a:pt x="20576" y="18511"/>
                  </a:lnTo>
                  <a:cubicBezTo>
                    <a:pt x="20684" y="18599"/>
                    <a:pt x="20834" y="18655"/>
                    <a:pt x="21000" y="18655"/>
                  </a:cubicBezTo>
                  <a:cubicBezTo>
                    <a:pt x="21332" y="18655"/>
                    <a:pt x="21600" y="18435"/>
                    <a:pt x="21600" y="18164"/>
                  </a:cubicBezTo>
                  <a:lnTo>
                    <a:pt x="21600" y="491"/>
                  </a:lnTo>
                  <a:cubicBezTo>
                    <a:pt x="21600" y="220"/>
                    <a:pt x="21332" y="0"/>
                    <a:pt x="21000" y="0"/>
                  </a:cubicBezTo>
                  <a:moveTo>
                    <a:pt x="10800" y="15709"/>
                  </a:moveTo>
                  <a:lnTo>
                    <a:pt x="2400" y="15709"/>
                  </a:lnTo>
                  <a:lnTo>
                    <a:pt x="2400" y="16691"/>
                  </a:lnTo>
                  <a:lnTo>
                    <a:pt x="10800" y="16691"/>
                  </a:lnTo>
                  <a:cubicBezTo>
                    <a:pt x="10800" y="16691"/>
                    <a:pt x="10800" y="15709"/>
                    <a:pt x="10800" y="15709"/>
                  </a:cubicBezTo>
                  <a:close/>
                  <a:moveTo>
                    <a:pt x="12000" y="4909"/>
                  </a:moveTo>
                  <a:lnTo>
                    <a:pt x="10800" y="4909"/>
                  </a:lnTo>
                  <a:lnTo>
                    <a:pt x="10800" y="9818"/>
                  </a:lnTo>
                  <a:lnTo>
                    <a:pt x="12000" y="9818"/>
                  </a:lnTo>
                  <a:cubicBezTo>
                    <a:pt x="12000" y="9818"/>
                    <a:pt x="12000" y="4909"/>
                    <a:pt x="12000" y="4909"/>
                  </a:cubicBezTo>
                  <a:close/>
                  <a:moveTo>
                    <a:pt x="14400" y="4909"/>
                  </a:moveTo>
                  <a:lnTo>
                    <a:pt x="13200" y="4909"/>
                  </a:lnTo>
                  <a:lnTo>
                    <a:pt x="13200" y="9818"/>
                  </a:lnTo>
                  <a:lnTo>
                    <a:pt x="14400" y="9818"/>
                  </a:lnTo>
                  <a:cubicBezTo>
                    <a:pt x="14400" y="9818"/>
                    <a:pt x="14400" y="4909"/>
                    <a:pt x="14400" y="4909"/>
                  </a:cubicBezTo>
                  <a:close/>
                  <a:moveTo>
                    <a:pt x="7200" y="4909"/>
                  </a:moveTo>
                  <a:lnTo>
                    <a:pt x="4800" y="4909"/>
                  </a:lnTo>
                  <a:lnTo>
                    <a:pt x="4800" y="9818"/>
                  </a:lnTo>
                  <a:lnTo>
                    <a:pt x="7200" y="9818"/>
                  </a:lnTo>
                  <a:cubicBezTo>
                    <a:pt x="7200" y="9818"/>
                    <a:pt x="7200" y="4909"/>
                    <a:pt x="7200" y="4909"/>
                  </a:cubicBezTo>
                  <a:close/>
                  <a:moveTo>
                    <a:pt x="3600" y="4909"/>
                  </a:moveTo>
                  <a:lnTo>
                    <a:pt x="2400" y="4909"/>
                  </a:lnTo>
                  <a:lnTo>
                    <a:pt x="2400" y="9818"/>
                  </a:lnTo>
                  <a:lnTo>
                    <a:pt x="3600" y="9818"/>
                  </a:lnTo>
                  <a:cubicBezTo>
                    <a:pt x="3600" y="9818"/>
                    <a:pt x="3600" y="4909"/>
                    <a:pt x="3600" y="4909"/>
                  </a:cubicBezTo>
                  <a:close/>
                  <a:moveTo>
                    <a:pt x="9600" y="4909"/>
                  </a:moveTo>
                  <a:lnTo>
                    <a:pt x="8400" y="4909"/>
                  </a:lnTo>
                  <a:lnTo>
                    <a:pt x="8400" y="9818"/>
                  </a:lnTo>
                  <a:lnTo>
                    <a:pt x="9600" y="9818"/>
                  </a:lnTo>
                  <a:cubicBezTo>
                    <a:pt x="9600" y="9818"/>
                    <a:pt x="9600" y="4909"/>
                    <a:pt x="9600" y="4909"/>
                  </a:cubicBezTo>
                  <a:close/>
                </a:path>
              </a:pathLst>
            </a:custGeom>
            <a:solidFill>
              <a:schemeClr val="accent3"/>
            </a:solidFill>
            <a:ln w="12700">
              <a:miter lim="400000"/>
            </a:ln>
          </p:spPr>
          <p:txBody>
            <a:bodyPr lIns="38090" tIns="38090" rIns="38090" bIns="38090" anchor="ctr"/>
            <a:lstStyle/>
            <a:p>
              <a:pPr defTabSz="457063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9"/>
            </a:p>
          </p:txBody>
        </p:sp>
        <p:sp>
          <p:nvSpPr>
            <p:cNvPr id="29" name="Shape 2850">
              <a:extLst>
                <a:ext uri="{FF2B5EF4-FFF2-40B4-BE49-F238E27FC236}">
                  <a16:creationId xmlns:a16="http://schemas.microsoft.com/office/drawing/2014/main" id="{DED8092A-2F8B-2047-B016-5332534FF657}"/>
                </a:ext>
              </a:extLst>
            </p:cNvPr>
            <p:cNvSpPr/>
            <p:nvPr/>
          </p:nvSpPr>
          <p:spPr>
            <a:xfrm rot="18900000">
              <a:off x="7531895" y="2249345"/>
              <a:ext cx="428576" cy="4285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91" y="0"/>
                  </a:moveTo>
                  <a:cubicBezTo>
                    <a:pt x="220" y="0"/>
                    <a:pt x="0" y="220"/>
                    <a:pt x="0" y="491"/>
                  </a:cubicBezTo>
                  <a:cubicBezTo>
                    <a:pt x="0" y="762"/>
                    <a:pt x="220" y="982"/>
                    <a:pt x="491" y="982"/>
                  </a:cubicBezTo>
                  <a:cubicBezTo>
                    <a:pt x="11607" y="982"/>
                    <a:pt x="20618" y="9993"/>
                    <a:pt x="20618" y="21109"/>
                  </a:cubicBezTo>
                  <a:cubicBezTo>
                    <a:pt x="20618" y="21380"/>
                    <a:pt x="20838" y="21600"/>
                    <a:pt x="21109" y="21600"/>
                  </a:cubicBezTo>
                  <a:cubicBezTo>
                    <a:pt x="21380" y="21600"/>
                    <a:pt x="21600" y="21380"/>
                    <a:pt x="21600" y="21109"/>
                  </a:cubicBezTo>
                  <a:cubicBezTo>
                    <a:pt x="21600" y="9451"/>
                    <a:pt x="12149" y="0"/>
                    <a:pt x="491" y="0"/>
                  </a:cubicBezTo>
                  <a:moveTo>
                    <a:pt x="491" y="9818"/>
                  </a:moveTo>
                  <a:cubicBezTo>
                    <a:pt x="220" y="9818"/>
                    <a:pt x="0" y="10038"/>
                    <a:pt x="0" y="10309"/>
                  </a:cubicBezTo>
                  <a:cubicBezTo>
                    <a:pt x="0" y="10581"/>
                    <a:pt x="220" y="10800"/>
                    <a:pt x="491" y="10800"/>
                  </a:cubicBezTo>
                  <a:cubicBezTo>
                    <a:pt x="6184" y="10800"/>
                    <a:pt x="10800" y="15416"/>
                    <a:pt x="10800" y="21109"/>
                  </a:cubicBezTo>
                  <a:cubicBezTo>
                    <a:pt x="10800" y="21380"/>
                    <a:pt x="11020" y="21600"/>
                    <a:pt x="11291" y="21600"/>
                  </a:cubicBezTo>
                  <a:cubicBezTo>
                    <a:pt x="11562" y="21600"/>
                    <a:pt x="11782" y="21380"/>
                    <a:pt x="11782" y="21109"/>
                  </a:cubicBezTo>
                  <a:cubicBezTo>
                    <a:pt x="11782" y="14873"/>
                    <a:pt x="6727" y="9818"/>
                    <a:pt x="491" y="9818"/>
                  </a:cubicBezTo>
                  <a:moveTo>
                    <a:pt x="491" y="4909"/>
                  </a:moveTo>
                  <a:cubicBezTo>
                    <a:pt x="220" y="4909"/>
                    <a:pt x="0" y="5129"/>
                    <a:pt x="0" y="5400"/>
                  </a:cubicBezTo>
                  <a:cubicBezTo>
                    <a:pt x="0" y="5672"/>
                    <a:pt x="220" y="5891"/>
                    <a:pt x="491" y="5891"/>
                  </a:cubicBezTo>
                  <a:cubicBezTo>
                    <a:pt x="8896" y="5891"/>
                    <a:pt x="15709" y="12705"/>
                    <a:pt x="15709" y="21109"/>
                  </a:cubicBezTo>
                  <a:cubicBezTo>
                    <a:pt x="15709" y="21380"/>
                    <a:pt x="15929" y="21600"/>
                    <a:pt x="16200" y="21600"/>
                  </a:cubicBezTo>
                  <a:cubicBezTo>
                    <a:pt x="16471" y="21600"/>
                    <a:pt x="16691" y="21380"/>
                    <a:pt x="16691" y="21109"/>
                  </a:cubicBezTo>
                  <a:cubicBezTo>
                    <a:pt x="16691" y="12162"/>
                    <a:pt x="9438" y="4909"/>
                    <a:pt x="491" y="4909"/>
                  </a:cubicBezTo>
                  <a:moveTo>
                    <a:pt x="2945" y="20618"/>
                  </a:moveTo>
                  <a:cubicBezTo>
                    <a:pt x="1861" y="20618"/>
                    <a:pt x="982" y="19739"/>
                    <a:pt x="982" y="18655"/>
                  </a:cubicBezTo>
                  <a:cubicBezTo>
                    <a:pt x="982" y="17570"/>
                    <a:pt x="1861" y="16691"/>
                    <a:pt x="2945" y="16691"/>
                  </a:cubicBezTo>
                  <a:cubicBezTo>
                    <a:pt x="4030" y="16691"/>
                    <a:pt x="4909" y="17570"/>
                    <a:pt x="4909" y="18655"/>
                  </a:cubicBezTo>
                  <a:cubicBezTo>
                    <a:pt x="4909" y="19739"/>
                    <a:pt x="4030" y="20618"/>
                    <a:pt x="2945" y="20618"/>
                  </a:cubicBezTo>
                  <a:moveTo>
                    <a:pt x="2945" y="15709"/>
                  </a:moveTo>
                  <a:cubicBezTo>
                    <a:pt x="1319" y="15709"/>
                    <a:pt x="0" y="17028"/>
                    <a:pt x="0" y="18655"/>
                  </a:cubicBezTo>
                  <a:cubicBezTo>
                    <a:pt x="0" y="20281"/>
                    <a:pt x="1319" y="21600"/>
                    <a:pt x="2945" y="21600"/>
                  </a:cubicBezTo>
                  <a:cubicBezTo>
                    <a:pt x="4573" y="21600"/>
                    <a:pt x="5891" y="20281"/>
                    <a:pt x="5891" y="18655"/>
                  </a:cubicBezTo>
                  <a:cubicBezTo>
                    <a:pt x="5891" y="17028"/>
                    <a:pt x="4573" y="15709"/>
                    <a:pt x="2945" y="15709"/>
                  </a:cubicBezTo>
                </a:path>
              </a:pathLst>
            </a:custGeom>
            <a:solidFill>
              <a:schemeClr val="accent3"/>
            </a:solidFill>
            <a:ln w="12700">
              <a:miter lim="400000"/>
            </a:ln>
          </p:spPr>
          <p:txBody>
            <a:bodyPr lIns="38090" tIns="38090" rIns="38090" bIns="38090" anchor="ctr"/>
            <a:lstStyle/>
            <a:p>
              <a:pPr defTabSz="457063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9"/>
            </a:p>
          </p:txBody>
        </p:sp>
      </p:grpSp>
      <p:pic>
        <p:nvPicPr>
          <p:cNvPr id="24" name="Рисунок 12">
            <a:extLst>
              <a:ext uri="{FF2B5EF4-FFF2-40B4-BE49-F238E27FC236}">
                <a16:creationId xmlns:a16="http://schemas.microsoft.com/office/drawing/2014/main" id="{D950BEEA-D7D5-8E48-AA51-656C65E8AD3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443357" y="1317175"/>
            <a:ext cx="1946733" cy="4051737"/>
          </a:xfrm>
          <a:prstGeom prst="rect">
            <a:avLst/>
          </a:prstGeom>
        </p:spPr>
      </p:pic>
      <p:sp>
        <p:nvSpPr>
          <p:cNvPr id="25" name="Круговая стрелка 10">
            <a:extLst>
              <a:ext uri="{FF2B5EF4-FFF2-40B4-BE49-F238E27FC236}">
                <a16:creationId xmlns:a16="http://schemas.microsoft.com/office/drawing/2014/main" id="{93D51381-21DA-CE46-BECA-594609922508}"/>
              </a:ext>
            </a:extLst>
          </p:cNvPr>
          <p:cNvSpPr/>
          <p:nvPr/>
        </p:nvSpPr>
        <p:spPr>
          <a:xfrm rot="7841638">
            <a:off x="6165331" y="3307515"/>
            <a:ext cx="1552714" cy="1552714"/>
          </a:xfrm>
          <a:prstGeom prst="circularArrow">
            <a:avLst>
              <a:gd name="adj1" fmla="val 0"/>
              <a:gd name="adj2" fmla="val 624499"/>
              <a:gd name="adj3" fmla="val 7952104"/>
              <a:gd name="adj4" fmla="val 9043664"/>
              <a:gd name="adj5" fmla="val 7559"/>
            </a:avLst>
          </a:prstGeom>
          <a:solidFill>
            <a:schemeClr val="accent3"/>
          </a:solidFill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279034" y="6090145"/>
            <a:ext cx="1625777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ru-RU"/>
            </a:defPPr>
            <a:lvl1pPr>
              <a:defRPr>
                <a:latin typeface="Gilroy" panose="00000500000000000000" pitchFamily="2" charset="-52"/>
              </a:defRPr>
            </a:lvl1pPr>
          </a:lstStyle>
          <a:p>
            <a:pPr algn="ctr"/>
            <a:r>
              <a:rPr lang="ru-RU" dirty="0" err="1">
                <a:latin typeface="+mn-lt"/>
              </a:rPr>
              <a:t>Ретаргетинг</a:t>
            </a:r>
            <a:endParaRPr lang="ru-RU" dirty="0">
              <a:latin typeface="+mn-lt"/>
            </a:endParaRPr>
          </a:p>
        </p:txBody>
      </p:sp>
      <p:grpSp>
        <p:nvGrpSpPr>
          <p:cNvPr id="30" name="Group 1">
            <a:extLst>
              <a:ext uri="{FF2B5EF4-FFF2-40B4-BE49-F238E27FC236}">
                <a16:creationId xmlns:a16="http://schemas.microsoft.com/office/drawing/2014/main" id="{07E72938-311D-BA45-9A5B-A08E7F7C2646}"/>
              </a:ext>
            </a:extLst>
          </p:cNvPr>
          <p:cNvGrpSpPr/>
          <p:nvPr/>
        </p:nvGrpSpPr>
        <p:grpSpPr>
          <a:xfrm>
            <a:off x="6342207" y="3111968"/>
            <a:ext cx="451743" cy="683491"/>
            <a:chOff x="5371783" y="5365594"/>
            <a:chExt cx="615559" cy="931347"/>
          </a:xfrm>
        </p:grpSpPr>
        <p:grpSp>
          <p:nvGrpSpPr>
            <p:cNvPr id="31" name="Group 104">
              <a:extLst>
                <a:ext uri="{FF2B5EF4-FFF2-40B4-BE49-F238E27FC236}">
                  <a16:creationId xmlns:a16="http://schemas.microsoft.com/office/drawing/2014/main" id="{BD60A871-4507-6B40-8DCD-F6CFCBE914A2}"/>
                </a:ext>
              </a:extLst>
            </p:cNvPr>
            <p:cNvGrpSpPr/>
            <p:nvPr/>
          </p:nvGrpSpPr>
          <p:grpSpPr>
            <a:xfrm>
              <a:off x="5371783" y="5365594"/>
              <a:ext cx="615559" cy="931347"/>
              <a:chOff x="8545119" y="662986"/>
              <a:chExt cx="1962241" cy="2968893"/>
            </a:xfrm>
          </p:grpSpPr>
          <p:sp>
            <p:nvSpPr>
              <p:cNvPr id="34" name="Rounded Rectangle 105">
                <a:extLst>
                  <a:ext uri="{FF2B5EF4-FFF2-40B4-BE49-F238E27FC236}">
                    <a16:creationId xmlns:a16="http://schemas.microsoft.com/office/drawing/2014/main" id="{3A2A9246-0E7D-814B-B7CD-911C961F1233}"/>
                  </a:ext>
                </a:extLst>
              </p:cNvPr>
              <p:cNvSpPr/>
              <p:nvPr/>
            </p:nvSpPr>
            <p:spPr>
              <a:xfrm>
                <a:off x="8905535" y="745363"/>
                <a:ext cx="1257300" cy="2651887"/>
              </a:xfrm>
              <a:prstGeom prst="roundRect">
                <a:avLst>
                  <a:gd name="adj" fmla="val 9849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pic>
            <p:nvPicPr>
              <p:cNvPr id="35" name="Picture 106">
                <a:extLst>
                  <a:ext uri="{FF2B5EF4-FFF2-40B4-BE49-F238E27FC236}">
                    <a16:creationId xmlns:a16="http://schemas.microsoft.com/office/drawing/2014/main" id="{944444D2-E708-FA42-8DA3-3C70832EEB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897638" y="804461"/>
                <a:ext cx="1268547" cy="2598882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36" name="Изображение">
                <a:extLst>
                  <a:ext uri="{FF2B5EF4-FFF2-40B4-BE49-F238E27FC236}">
                    <a16:creationId xmlns:a16="http://schemas.microsoft.com/office/drawing/2014/main" id="{950E7985-0DF5-8A4A-9898-96E8D76999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545119" y="662986"/>
                <a:ext cx="1962241" cy="2968893"/>
              </a:xfrm>
              <a:prstGeom prst="rect">
                <a:avLst/>
              </a:prstGeom>
              <a:ln w="12700">
                <a:miter lim="400000"/>
              </a:ln>
            </p:spPr>
          </p:pic>
        </p:grpSp>
        <p:sp>
          <p:nvSpPr>
            <p:cNvPr id="32" name="Rounded Rectangle 73">
              <a:extLst>
                <a:ext uri="{FF2B5EF4-FFF2-40B4-BE49-F238E27FC236}">
                  <a16:creationId xmlns:a16="http://schemas.microsoft.com/office/drawing/2014/main" id="{AAF502BE-59A0-D445-BD06-3CD43F9A9020}"/>
                </a:ext>
              </a:extLst>
            </p:cNvPr>
            <p:cNvSpPr/>
            <p:nvPr/>
          </p:nvSpPr>
          <p:spPr>
            <a:xfrm>
              <a:off x="5487179" y="5505062"/>
              <a:ext cx="382627" cy="309037"/>
            </a:xfrm>
            <a:prstGeom prst="roundRect">
              <a:avLst>
                <a:gd name="adj" fmla="val 0"/>
              </a:avLst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b="1" dirty="0"/>
                <a:t>Ad1</a:t>
              </a:r>
              <a:endParaRPr lang="ru-RU" sz="800" b="1" dirty="0"/>
            </a:p>
          </p:txBody>
        </p:sp>
        <p:sp>
          <p:nvSpPr>
            <p:cNvPr id="33" name="Rounded Rectangle 74">
              <a:extLst>
                <a:ext uri="{FF2B5EF4-FFF2-40B4-BE49-F238E27FC236}">
                  <a16:creationId xmlns:a16="http://schemas.microsoft.com/office/drawing/2014/main" id="{1E929464-26D0-6849-A97A-F733611CA0A7}"/>
                </a:ext>
              </a:extLst>
            </p:cNvPr>
            <p:cNvSpPr/>
            <p:nvPr/>
          </p:nvSpPr>
          <p:spPr>
            <a:xfrm>
              <a:off x="5485919" y="5841142"/>
              <a:ext cx="392400" cy="342000"/>
            </a:xfrm>
            <a:prstGeom prst="roundRect">
              <a:avLst>
                <a:gd name="adj" fmla="val 0"/>
              </a:avLst>
            </a:prstGeom>
            <a:solidFill>
              <a:srgbClr val="D9D9D9"/>
            </a:solidFill>
            <a:ln>
              <a:noFill/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7" name="Group 1">
            <a:extLst>
              <a:ext uri="{FF2B5EF4-FFF2-40B4-BE49-F238E27FC236}">
                <a16:creationId xmlns:a16="http://schemas.microsoft.com/office/drawing/2014/main" id="{79F26932-F9E2-AC4C-9AF4-E0E504219E89}"/>
              </a:ext>
            </a:extLst>
          </p:cNvPr>
          <p:cNvGrpSpPr/>
          <p:nvPr/>
        </p:nvGrpSpPr>
        <p:grpSpPr>
          <a:xfrm>
            <a:off x="7094249" y="3108793"/>
            <a:ext cx="451743" cy="683491"/>
            <a:chOff x="5371783" y="5365594"/>
            <a:chExt cx="615559" cy="931347"/>
          </a:xfrm>
        </p:grpSpPr>
        <p:grpSp>
          <p:nvGrpSpPr>
            <p:cNvPr id="38" name="Group 104">
              <a:extLst>
                <a:ext uri="{FF2B5EF4-FFF2-40B4-BE49-F238E27FC236}">
                  <a16:creationId xmlns:a16="http://schemas.microsoft.com/office/drawing/2014/main" id="{25DF9B24-D65E-0E43-A39D-2568624118C7}"/>
                </a:ext>
              </a:extLst>
            </p:cNvPr>
            <p:cNvGrpSpPr/>
            <p:nvPr/>
          </p:nvGrpSpPr>
          <p:grpSpPr>
            <a:xfrm>
              <a:off x="5371783" y="5365594"/>
              <a:ext cx="615559" cy="931347"/>
              <a:chOff x="8545119" y="662986"/>
              <a:chExt cx="1962241" cy="2968893"/>
            </a:xfrm>
          </p:grpSpPr>
          <p:sp>
            <p:nvSpPr>
              <p:cNvPr id="41" name="Rounded Rectangle 105">
                <a:extLst>
                  <a:ext uri="{FF2B5EF4-FFF2-40B4-BE49-F238E27FC236}">
                    <a16:creationId xmlns:a16="http://schemas.microsoft.com/office/drawing/2014/main" id="{83499FF6-57E0-3A46-9993-09D8BD6B2130}"/>
                  </a:ext>
                </a:extLst>
              </p:cNvPr>
              <p:cNvSpPr/>
              <p:nvPr/>
            </p:nvSpPr>
            <p:spPr>
              <a:xfrm>
                <a:off x="8905535" y="745363"/>
                <a:ext cx="1257300" cy="2651887"/>
              </a:xfrm>
              <a:prstGeom prst="roundRect">
                <a:avLst>
                  <a:gd name="adj" fmla="val 9849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pic>
            <p:nvPicPr>
              <p:cNvPr id="42" name="Picture 106">
                <a:extLst>
                  <a:ext uri="{FF2B5EF4-FFF2-40B4-BE49-F238E27FC236}">
                    <a16:creationId xmlns:a16="http://schemas.microsoft.com/office/drawing/2014/main" id="{06C89772-BF39-F54D-8299-33D2D03EB1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897638" y="804461"/>
                <a:ext cx="1268547" cy="2598882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45" name="Изображение">
                <a:extLst>
                  <a:ext uri="{FF2B5EF4-FFF2-40B4-BE49-F238E27FC236}">
                    <a16:creationId xmlns:a16="http://schemas.microsoft.com/office/drawing/2014/main" id="{D2F0D2E7-6A7C-DE4C-852B-075857E0BE8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545119" y="662986"/>
                <a:ext cx="1962241" cy="2968893"/>
              </a:xfrm>
              <a:prstGeom prst="rect">
                <a:avLst/>
              </a:prstGeom>
              <a:ln w="12700">
                <a:miter lim="400000"/>
              </a:ln>
            </p:spPr>
          </p:pic>
        </p:grpSp>
        <p:sp>
          <p:nvSpPr>
            <p:cNvPr id="39" name="Rounded Rectangle 73">
              <a:extLst>
                <a:ext uri="{FF2B5EF4-FFF2-40B4-BE49-F238E27FC236}">
                  <a16:creationId xmlns:a16="http://schemas.microsoft.com/office/drawing/2014/main" id="{6AA0F456-F495-364A-B9C0-64886F957F1E}"/>
                </a:ext>
              </a:extLst>
            </p:cNvPr>
            <p:cNvSpPr/>
            <p:nvPr/>
          </p:nvSpPr>
          <p:spPr>
            <a:xfrm>
              <a:off x="5487179" y="5505062"/>
              <a:ext cx="382627" cy="309037"/>
            </a:xfrm>
            <a:prstGeom prst="roundRect">
              <a:avLst>
                <a:gd name="adj" fmla="val 0"/>
              </a:avLst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b="1" dirty="0"/>
                <a:t>Ad2</a:t>
              </a:r>
              <a:endParaRPr lang="ru-RU" sz="800" b="1" dirty="0"/>
            </a:p>
          </p:txBody>
        </p:sp>
        <p:sp>
          <p:nvSpPr>
            <p:cNvPr id="40" name="Rounded Rectangle 74">
              <a:extLst>
                <a:ext uri="{FF2B5EF4-FFF2-40B4-BE49-F238E27FC236}">
                  <a16:creationId xmlns:a16="http://schemas.microsoft.com/office/drawing/2014/main" id="{5190234C-7427-3744-A829-00F5F204891C}"/>
                </a:ext>
              </a:extLst>
            </p:cNvPr>
            <p:cNvSpPr/>
            <p:nvPr/>
          </p:nvSpPr>
          <p:spPr>
            <a:xfrm>
              <a:off x="5485919" y="5841142"/>
              <a:ext cx="392400" cy="342000"/>
            </a:xfrm>
            <a:prstGeom prst="roundRect">
              <a:avLst>
                <a:gd name="adj" fmla="val 0"/>
              </a:avLst>
            </a:prstGeom>
            <a:solidFill>
              <a:srgbClr val="D9D9D9"/>
            </a:solidFill>
            <a:ln>
              <a:noFill/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pic>
        <p:nvPicPr>
          <p:cNvPr id="46" name="Рисунок 9">
            <a:extLst>
              <a:ext uri="{FF2B5EF4-FFF2-40B4-BE49-F238E27FC236}">
                <a16:creationId xmlns:a16="http://schemas.microsoft.com/office/drawing/2014/main" id="{4A642823-509D-C64E-9194-7365087C371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970297" y="3862442"/>
            <a:ext cx="1890518" cy="2193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1933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/>
          <p:cNvSpPr txBox="1"/>
          <p:nvPr/>
        </p:nvSpPr>
        <p:spPr>
          <a:xfrm>
            <a:off x="5198252" y="1943200"/>
            <a:ext cx="1399776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ru-RU"/>
            </a:defPPr>
            <a:lvl1pPr algn="ctr">
              <a:defRPr>
                <a:latin typeface="Gilroy" panose="00000500000000000000" pitchFamily="2" charset="-52"/>
              </a:defRPr>
            </a:lvl1pPr>
          </a:lstStyle>
          <a:p>
            <a:r>
              <a:rPr lang="en-US" dirty="0">
                <a:latin typeface="+mn-lt"/>
              </a:rPr>
              <a:t>Fullscreen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9063814" y="1961004"/>
            <a:ext cx="1017256" cy="3795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ru-RU"/>
            </a:defPPr>
            <a:lvl1pPr algn="ctr">
              <a:defRPr>
                <a:latin typeface="Gilroy" panose="00000500000000000000" pitchFamily="2" charset="-52"/>
              </a:defRPr>
            </a:lvl1pPr>
          </a:lstStyle>
          <a:p>
            <a:r>
              <a:rPr lang="en-US" dirty="0">
                <a:latin typeface="+mn-lt"/>
              </a:rPr>
              <a:t>Banner</a:t>
            </a:r>
            <a:r>
              <a:rPr lang="en-US" dirty="0"/>
              <a:t> </a:t>
            </a:r>
            <a:endParaRPr lang="ru-RU" dirty="0"/>
          </a:p>
        </p:txBody>
      </p:sp>
      <p:sp>
        <p:nvSpPr>
          <p:cNvPr id="27" name="TextBox 26"/>
          <p:cNvSpPr txBox="1"/>
          <p:nvPr/>
        </p:nvSpPr>
        <p:spPr>
          <a:xfrm>
            <a:off x="1197721" y="1947996"/>
            <a:ext cx="163836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ru-RU"/>
            </a:defPPr>
            <a:lvl1pPr>
              <a:defRPr>
                <a:latin typeface="Gilroy" panose="00000500000000000000" pitchFamily="2" charset="-52"/>
              </a:defRPr>
            </a:lvl1pPr>
          </a:lstStyle>
          <a:p>
            <a:pPr algn="ctr"/>
            <a:r>
              <a:rPr lang="en-US" dirty="0" err="1">
                <a:latin typeface="+mn-lt"/>
              </a:rPr>
              <a:t>Interscroller</a:t>
            </a:r>
            <a:endParaRPr lang="en-US" dirty="0">
              <a:latin typeface="+mn-lt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235664" y="2735800"/>
            <a:ext cx="3883700" cy="3713719"/>
            <a:chOff x="3172204" y="879173"/>
            <a:chExt cx="2990455" cy="2859568"/>
          </a:xfrm>
        </p:grpSpPr>
        <p:grpSp>
          <p:nvGrpSpPr>
            <p:cNvPr id="56" name="Group 55"/>
            <p:cNvGrpSpPr/>
            <p:nvPr/>
          </p:nvGrpSpPr>
          <p:grpSpPr>
            <a:xfrm>
              <a:off x="4446045" y="879173"/>
              <a:ext cx="1716614" cy="2597252"/>
              <a:chOff x="4505540" y="711688"/>
              <a:chExt cx="1871399" cy="2831444"/>
            </a:xfrm>
          </p:grpSpPr>
          <p:pic>
            <p:nvPicPr>
              <p:cNvPr id="57" name="Picture 56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49650" y="790620"/>
                <a:ext cx="1196258" cy="2590884"/>
              </a:xfrm>
              <a:prstGeom prst="roundRect">
                <a:avLst>
                  <a:gd name="adj" fmla="val 5251"/>
                </a:avLst>
              </a:prstGeom>
            </p:spPr>
          </p:pic>
          <p:pic>
            <p:nvPicPr>
              <p:cNvPr id="58" name="Изображение">
                <a:extLst>
                  <a:ext uri="{FF2B5EF4-FFF2-40B4-BE49-F238E27FC236}">
                    <a16:creationId xmlns:a16="http://schemas.microsoft.com/office/drawing/2014/main" id="{51A70899-AA8F-0D42-B6D5-A173485A6D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05540" y="711688"/>
                <a:ext cx="1871399" cy="2831444"/>
              </a:xfrm>
              <a:prstGeom prst="rect">
                <a:avLst/>
              </a:prstGeom>
              <a:ln w="12700">
                <a:miter lim="400000"/>
              </a:ln>
            </p:spPr>
          </p:pic>
        </p:grpSp>
        <p:grpSp>
          <p:nvGrpSpPr>
            <p:cNvPr id="59" name="Group 58"/>
            <p:cNvGrpSpPr/>
            <p:nvPr/>
          </p:nvGrpSpPr>
          <p:grpSpPr>
            <a:xfrm>
              <a:off x="3172204" y="1015409"/>
              <a:ext cx="1799941" cy="2723332"/>
              <a:chOff x="2661760" y="656269"/>
              <a:chExt cx="1962241" cy="2968893"/>
            </a:xfrm>
          </p:grpSpPr>
          <p:sp>
            <p:nvSpPr>
              <p:cNvPr id="60" name="Rounded Rectangle 59"/>
              <p:cNvSpPr/>
              <p:nvPr/>
            </p:nvSpPr>
            <p:spPr>
              <a:xfrm>
                <a:off x="3016250" y="745363"/>
                <a:ext cx="1257300" cy="2651887"/>
              </a:xfrm>
              <a:prstGeom prst="roundRect">
                <a:avLst>
                  <a:gd name="adj" fmla="val 9849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grpSp>
            <p:nvGrpSpPr>
              <p:cNvPr id="61" name="Group 60"/>
              <p:cNvGrpSpPr/>
              <p:nvPr/>
            </p:nvGrpSpPr>
            <p:grpSpPr>
              <a:xfrm>
                <a:off x="2661760" y="656269"/>
                <a:ext cx="1962241" cy="2968893"/>
                <a:chOff x="2661760" y="656269"/>
                <a:chExt cx="1962241" cy="2968893"/>
              </a:xfrm>
            </p:grpSpPr>
            <p:pic>
              <p:nvPicPr>
                <p:cNvPr id="62" name="Picture 61"/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999525" y="744875"/>
                  <a:ext cx="1282289" cy="2777207"/>
                </a:xfrm>
                <a:prstGeom prst="roundRect">
                  <a:avLst>
                    <a:gd name="adj" fmla="val 12633"/>
                  </a:avLst>
                </a:prstGeom>
              </p:spPr>
            </p:pic>
            <p:pic>
              <p:nvPicPr>
                <p:cNvPr id="63" name="Изображение">
                  <a:extLst>
                    <a:ext uri="{FF2B5EF4-FFF2-40B4-BE49-F238E27FC236}">
                      <a16:creationId xmlns:a16="http://schemas.microsoft.com/office/drawing/2014/main" id="{51A70899-AA8F-0D42-B6D5-A173485A6DC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661760" y="656269"/>
                  <a:ext cx="1962241" cy="2968893"/>
                </a:xfrm>
                <a:prstGeom prst="rect">
                  <a:avLst/>
                </a:prstGeom>
                <a:ln w="12700">
                  <a:miter lim="400000"/>
                </a:ln>
              </p:spPr>
            </p:pic>
          </p:grpSp>
        </p:grpSp>
      </p:grpSp>
      <p:grpSp>
        <p:nvGrpSpPr>
          <p:cNvPr id="5" name="Group 4"/>
          <p:cNvGrpSpPr/>
          <p:nvPr/>
        </p:nvGrpSpPr>
        <p:grpSpPr>
          <a:xfrm>
            <a:off x="4012650" y="2735799"/>
            <a:ext cx="3897848" cy="3713721"/>
            <a:chOff x="6165635" y="879172"/>
            <a:chExt cx="3001349" cy="2859569"/>
          </a:xfrm>
        </p:grpSpPr>
        <p:grpSp>
          <p:nvGrpSpPr>
            <p:cNvPr id="45" name="Group 44"/>
            <p:cNvGrpSpPr/>
            <p:nvPr/>
          </p:nvGrpSpPr>
          <p:grpSpPr>
            <a:xfrm>
              <a:off x="7450372" y="879172"/>
              <a:ext cx="1716612" cy="2597252"/>
              <a:chOff x="7143788" y="527537"/>
              <a:chExt cx="1871398" cy="2831443"/>
            </a:xfrm>
          </p:grpSpPr>
          <p:pic>
            <p:nvPicPr>
              <p:cNvPr id="47" name="Picture 46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26586" y="579763"/>
                <a:ext cx="1304001" cy="2607998"/>
              </a:xfrm>
              <a:prstGeom prst="roundRect">
                <a:avLst>
                  <a:gd name="adj" fmla="val 15983"/>
                </a:avLst>
              </a:prstGeom>
            </p:spPr>
          </p:pic>
          <p:pic>
            <p:nvPicPr>
              <p:cNvPr id="55" name="Изображение">
                <a:extLst>
                  <a:ext uri="{FF2B5EF4-FFF2-40B4-BE49-F238E27FC236}">
                    <a16:creationId xmlns:a16="http://schemas.microsoft.com/office/drawing/2014/main" id="{51A70899-AA8F-0D42-B6D5-A173485A6D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143788" y="527537"/>
                <a:ext cx="1871398" cy="2831443"/>
              </a:xfrm>
              <a:prstGeom prst="rect">
                <a:avLst/>
              </a:prstGeom>
              <a:ln w="12700">
                <a:miter lim="400000"/>
              </a:ln>
            </p:spPr>
          </p:pic>
        </p:grpSp>
        <p:grpSp>
          <p:nvGrpSpPr>
            <p:cNvPr id="64" name="Group 63"/>
            <p:cNvGrpSpPr/>
            <p:nvPr/>
          </p:nvGrpSpPr>
          <p:grpSpPr>
            <a:xfrm>
              <a:off x="6165635" y="1015409"/>
              <a:ext cx="1799942" cy="2723332"/>
              <a:chOff x="2663158" y="656266"/>
              <a:chExt cx="1962241" cy="2968893"/>
            </a:xfrm>
          </p:grpSpPr>
          <p:sp>
            <p:nvSpPr>
              <p:cNvPr id="65" name="Rounded Rectangle 64"/>
              <p:cNvSpPr/>
              <p:nvPr/>
            </p:nvSpPr>
            <p:spPr>
              <a:xfrm>
                <a:off x="3016250" y="745363"/>
                <a:ext cx="1257300" cy="2651887"/>
              </a:xfrm>
              <a:prstGeom prst="roundRect">
                <a:avLst>
                  <a:gd name="adj" fmla="val 9849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grpSp>
            <p:nvGrpSpPr>
              <p:cNvPr id="66" name="Group 65"/>
              <p:cNvGrpSpPr/>
              <p:nvPr/>
            </p:nvGrpSpPr>
            <p:grpSpPr>
              <a:xfrm>
                <a:off x="2663158" y="656266"/>
                <a:ext cx="1962241" cy="2968893"/>
                <a:chOff x="2663158" y="656266"/>
                <a:chExt cx="1962241" cy="2968893"/>
              </a:xfrm>
            </p:grpSpPr>
            <p:pic>
              <p:nvPicPr>
                <p:cNvPr id="67" name="Picture 66"/>
                <p:cNvPicPr>
                  <a:picLocks noChangeAspect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021126" y="742764"/>
                  <a:ext cx="1269233" cy="2748928"/>
                </a:xfrm>
                <a:prstGeom prst="roundRect">
                  <a:avLst>
                    <a:gd name="adj" fmla="val 7877"/>
                  </a:avLst>
                </a:prstGeom>
              </p:spPr>
            </p:pic>
            <p:pic>
              <p:nvPicPr>
                <p:cNvPr id="68" name="Изображение">
                  <a:extLst>
                    <a:ext uri="{FF2B5EF4-FFF2-40B4-BE49-F238E27FC236}">
                      <a16:creationId xmlns:a16="http://schemas.microsoft.com/office/drawing/2014/main" id="{51A70899-AA8F-0D42-B6D5-A173485A6DC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663158" y="656266"/>
                  <a:ext cx="1962241" cy="2968893"/>
                </a:xfrm>
                <a:prstGeom prst="rect">
                  <a:avLst/>
                </a:prstGeom>
                <a:ln w="12700">
                  <a:miter lim="400000"/>
                </a:ln>
              </p:spPr>
            </p:pic>
          </p:grpSp>
        </p:grpSp>
      </p:grpSp>
      <p:grpSp>
        <p:nvGrpSpPr>
          <p:cNvPr id="4" name="Group 3"/>
          <p:cNvGrpSpPr/>
          <p:nvPr/>
        </p:nvGrpSpPr>
        <p:grpSpPr>
          <a:xfrm>
            <a:off x="7882866" y="2735797"/>
            <a:ext cx="3895177" cy="3721721"/>
            <a:chOff x="9135020" y="879171"/>
            <a:chExt cx="2999292" cy="2865731"/>
          </a:xfrm>
        </p:grpSpPr>
        <p:grpSp>
          <p:nvGrpSpPr>
            <p:cNvPr id="32" name="Group 31"/>
            <p:cNvGrpSpPr/>
            <p:nvPr/>
          </p:nvGrpSpPr>
          <p:grpSpPr>
            <a:xfrm>
              <a:off x="10422177" y="879171"/>
              <a:ext cx="1712135" cy="2590476"/>
              <a:chOff x="9837556" y="527538"/>
              <a:chExt cx="1866516" cy="2824060"/>
            </a:xfrm>
          </p:grpSpPr>
          <p:pic>
            <p:nvPicPr>
              <p:cNvPr id="37" name="Picture 36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119279" y="588932"/>
                <a:ext cx="1299537" cy="2599079"/>
              </a:xfrm>
              <a:prstGeom prst="roundRect">
                <a:avLst>
                  <a:gd name="adj" fmla="val 11232"/>
                </a:avLst>
              </a:prstGeom>
            </p:spPr>
          </p:pic>
          <p:pic>
            <p:nvPicPr>
              <p:cNvPr id="40" name="Изображение">
                <a:extLst>
                  <a:ext uri="{FF2B5EF4-FFF2-40B4-BE49-F238E27FC236}">
                    <a16:creationId xmlns:a16="http://schemas.microsoft.com/office/drawing/2014/main" id="{51A70899-AA8F-0D42-B6D5-A173485A6D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837556" y="527538"/>
                <a:ext cx="1866516" cy="2824060"/>
              </a:xfrm>
              <a:prstGeom prst="rect">
                <a:avLst/>
              </a:prstGeom>
              <a:ln w="12700">
                <a:miter lim="400000"/>
              </a:ln>
            </p:spPr>
          </p:pic>
        </p:grpSp>
        <p:grpSp>
          <p:nvGrpSpPr>
            <p:cNvPr id="69" name="Group 68"/>
            <p:cNvGrpSpPr/>
            <p:nvPr/>
          </p:nvGrpSpPr>
          <p:grpSpPr>
            <a:xfrm>
              <a:off x="9135020" y="1021570"/>
              <a:ext cx="1799942" cy="2723332"/>
              <a:chOff x="8545120" y="662987"/>
              <a:chExt cx="1962241" cy="2968893"/>
            </a:xfrm>
          </p:grpSpPr>
          <p:sp>
            <p:nvSpPr>
              <p:cNvPr id="70" name="Rounded Rectangle 69"/>
              <p:cNvSpPr/>
              <p:nvPr/>
            </p:nvSpPr>
            <p:spPr>
              <a:xfrm>
                <a:off x="8905535" y="745363"/>
                <a:ext cx="1257300" cy="2651887"/>
              </a:xfrm>
              <a:prstGeom prst="roundRect">
                <a:avLst>
                  <a:gd name="adj" fmla="val 9849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pic>
            <p:nvPicPr>
              <p:cNvPr id="71" name="Picture 70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906815" y="735453"/>
                <a:ext cx="1259611" cy="2727481"/>
              </a:xfrm>
              <a:prstGeom prst="roundRect">
                <a:avLst>
                  <a:gd name="adj" fmla="val 6573"/>
                </a:avLst>
              </a:prstGeom>
              <a:ln>
                <a:noFill/>
              </a:ln>
            </p:spPr>
          </p:pic>
          <p:pic>
            <p:nvPicPr>
              <p:cNvPr id="72" name="Изображение">
                <a:extLst>
                  <a:ext uri="{FF2B5EF4-FFF2-40B4-BE49-F238E27FC236}">
                    <a16:creationId xmlns:a16="http://schemas.microsoft.com/office/drawing/2014/main" id="{51A70899-AA8F-0D42-B6D5-A173485A6D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545120" y="662987"/>
                <a:ext cx="1962241" cy="2968893"/>
              </a:xfrm>
              <a:prstGeom prst="rect">
                <a:avLst/>
              </a:prstGeom>
              <a:ln w="12700">
                <a:miter lim="400000"/>
              </a:ln>
            </p:spPr>
          </p:pic>
        </p:grpSp>
      </p:grp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FDB0018-808F-9647-B867-45553C8FA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Форматы </a:t>
            </a:r>
            <a:r>
              <a:rPr lang="en-US" dirty="0"/>
              <a:t>Mobile Network</a:t>
            </a:r>
            <a:endParaRPr lang="ru-RU" dirty="0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4F92FFE3-2092-E245-BA22-E3C689C1515E}"/>
              </a:ext>
            </a:extLst>
          </p:cNvPr>
          <p:cNvSpPr/>
          <p:nvPr/>
        </p:nvSpPr>
        <p:spPr>
          <a:xfrm>
            <a:off x="430576" y="1062318"/>
            <a:ext cx="14173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(графика)</a:t>
            </a:r>
          </a:p>
        </p:txBody>
      </p:sp>
    </p:spTree>
    <p:extLst>
      <p:ext uri="{BB962C8B-B14F-4D97-AF65-F5344CB8AC3E}">
        <p14:creationId xmlns:p14="http://schemas.microsoft.com/office/powerpoint/2010/main" val="13540129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567587" y="2220369"/>
            <a:ext cx="3074411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ru-RU"/>
            </a:defPPr>
            <a:lvl1pPr algn="ctr">
              <a:defRPr>
                <a:latin typeface="Gilroy" panose="00000500000000000000" pitchFamily="2" charset="-52"/>
              </a:defRPr>
            </a:lvl1pPr>
          </a:lstStyle>
          <a:p>
            <a:r>
              <a:rPr lang="en-US" dirty="0">
                <a:latin typeface="+mn-lt"/>
              </a:rPr>
              <a:t>Read-Roll</a:t>
            </a:r>
            <a:endParaRPr lang="ru-RU" dirty="0">
              <a:latin typeface="+mn-lt"/>
            </a:endParaRPr>
          </a:p>
        </p:txBody>
      </p:sp>
      <p:sp>
        <p:nvSpPr>
          <p:cNvPr id="5" name="Заголовок 1"/>
          <p:cNvSpPr txBox="1">
            <a:spLocks/>
          </p:cNvSpPr>
          <p:nvPr/>
        </p:nvSpPr>
        <p:spPr>
          <a:xfrm>
            <a:off x="8197054" y="2237685"/>
            <a:ext cx="3366762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ru-RU"/>
            </a:defPPr>
            <a:lvl1pPr algn="ctr">
              <a:defRPr>
                <a:latin typeface="Gilroy" panose="00000500000000000000" pitchFamily="2" charset="-52"/>
              </a:defRPr>
            </a:lvl1pPr>
          </a:lstStyle>
          <a:p>
            <a:r>
              <a:rPr lang="en-US" dirty="0">
                <a:latin typeface="+mn-lt"/>
              </a:rPr>
              <a:t>Fullscreen Horizontal Video</a:t>
            </a:r>
            <a:endParaRPr lang="ru-RU" dirty="0">
              <a:latin typeface="+mn-lt"/>
            </a:endParaRPr>
          </a:p>
        </p:txBody>
      </p:sp>
      <p:sp>
        <p:nvSpPr>
          <p:cNvPr id="6" name="Заголовок 1"/>
          <p:cNvSpPr txBox="1">
            <a:spLocks/>
          </p:cNvSpPr>
          <p:nvPr/>
        </p:nvSpPr>
        <p:spPr>
          <a:xfrm>
            <a:off x="4357156" y="2220369"/>
            <a:ext cx="3329487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ru-RU"/>
            </a:defPPr>
            <a:lvl1pPr algn="ctr">
              <a:defRPr>
                <a:latin typeface="Gilroy" panose="00000500000000000000" pitchFamily="2" charset="-52"/>
              </a:defRPr>
            </a:lvl1pPr>
          </a:lstStyle>
          <a:p>
            <a:r>
              <a:rPr lang="en-US" dirty="0" err="1">
                <a:latin typeface="+mn-lt"/>
              </a:rPr>
              <a:t>Fullscreen</a:t>
            </a:r>
            <a:r>
              <a:rPr lang="en-US" dirty="0">
                <a:latin typeface="+mn-lt"/>
              </a:rPr>
              <a:t> Vertical Video</a:t>
            </a:r>
            <a:endParaRPr lang="ru-RU" dirty="0">
              <a:latin typeface="+mn-lt"/>
            </a:endParaRPr>
          </a:p>
        </p:txBody>
      </p:sp>
      <p:pic>
        <p:nvPicPr>
          <p:cNvPr id="8" name="vn-imho-ReadRoll-Beeline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4694"/>
                </p14:media>
              </p:ext>
            </p:extLst>
          </p:nvPr>
        </p:nvPicPr>
        <p:blipFill rotWithShape="1">
          <a:blip r:embed="rId8"/>
          <a:srcRect l="21303" r="22488"/>
          <a:stretch>
            <a:fillRect/>
          </a:stretch>
        </p:blipFill>
        <p:spPr>
          <a:xfrm>
            <a:off x="0" y="3049077"/>
            <a:ext cx="3640975" cy="3808923"/>
          </a:xfrm>
          <a:prstGeom prst="rect">
            <a:avLst/>
          </a:prstGeom>
        </p:spPr>
      </p:pic>
      <p:pic>
        <p:nvPicPr>
          <p:cNvPr id="9" name="vn-imho-Overlay-Rendez-vouz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9"/>
          <a:srcRect l="20000" r="20754"/>
          <a:stretch/>
        </p:blipFill>
        <p:spPr>
          <a:xfrm>
            <a:off x="4046912" y="3045317"/>
            <a:ext cx="3915296" cy="3812683"/>
          </a:xfrm>
          <a:prstGeom prst="rect">
            <a:avLst/>
          </a:prstGeom>
        </p:spPr>
      </p:pic>
      <p:pic>
        <p:nvPicPr>
          <p:cNvPr id="10" name="vn-imho-Overlay-mini_1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 rotWithShape="1">
          <a:blip r:embed="rId10"/>
          <a:srcRect l="19775" r="16766"/>
          <a:stretch/>
        </p:blipFill>
        <p:spPr>
          <a:xfrm>
            <a:off x="8002385" y="3049077"/>
            <a:ext cx="4189615" cy="3808923"/>
          </a:xfrm>
          <a:prstGeom prst="rect">
            <a:avLst/>
          </a:prstGeom>
        </p:spPr>
      </p:pic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Форматы </a:t>
            </a:r>
            <a:r>
              <a:rPr lang="en-US" dirty="0"/>
              <a:t>Mobile Network</a:t>
            </a:r>
            <a:endParaRPr lang="ru-RU" dirty="0"/>
          </a:p>
        </p:txBody>
      </p:sp>
      <p:sp>
        <p:nvSpPr>
          <p:cNvPr id="12" name="Rectangle 11"/>
          <p:cNvSpPr/>
          <p:nvPr/>
        </p:nvSpPr>
        <p:spPr>
          <a:xfrm>
            <a:off x="430576" y="1062318"/>
            <a:ext cx="10454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(видео)</a:t>
            </a:r>
          </a:p>
        </p:txBody>
      </p:sp>
    </p:spTree>
    <p:extLst>
      <p:ext uri="{BB962C8B-B14F-4D97-AF65-F5344CB8AC3E}">
        <p14:creationId xmlns:p14="http://schemas.microsoft.com/office/powerpoint/2010/main" val="211749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44" r="14392" b="13573"/>
          <a:stretch/>
        </p:blipFill>
        <p:spPr>
          <a:xfrm>
            <a:off x="5602146" y="0"/>
            <a:ext cx="6589853" cy="6858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806117" y="0"/>
            <a:ext cx="5286339" cy="6863508"/>
          </a:xfrm>
          <a:prstGeom prst="rect">
            <a:avLst/>
          </a:prstGeom>
          <a:solidFill>
            <a:srgbClr val="6FC8AF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prstClr val="white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40806" y="2327312"/>
            <a:ext cx="3767768" cy="2203373"/>
          </a:xfrm>
          <a:prstGeom prst="rect">
            <a:avLst/>
          </a:prstGeom>
          <a:solidFill>
            <a:srgbClr val="6FC8AF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prstClr val="white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060163" y="2648131"/>
            <a:ext cx="2021530" cy="1561738"/>
          </a:xfrm>
          <a:prstGeom prst="rect">
            <a:avLst/>
          </a:prstGeom>
          <a:solidFill>
            <a:srgbClr val="6FC8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prstClr val="white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06117" y="2551837"/>
            <a:ext cx="345960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prstClr val="white"/>
                </a:solidFill>
                <a:latin typeface="Century Gothic" panose="020B0502020202020204" pitchFamily="34" charset="0"/>
              </a:rPr>
              <a:t>BANNER</a:t>
            </a:r>
          </a:p>
          <a:p>
            <a:r>
              <a:rPr lang="en-US" sz="5400" dirty="0">
                <a:solidFill>
                  <a:prstClr val="white"/>
                </a:solidFill>
                <a:latin typeface="Century Gothic" panose="020B0502020202020204" pitchFamily="34" charset="0"/>
              </a:rPr>
              <a:t>NETWORK</a:t>
            </a:r>
            <a:endParaRPr lang="ru-RU" sz="5400" dirty="0">
              <a:solidFill>
                <a:prstClr val="white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24656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/>
          <p:cNvGrpSpPr/>
          <p:nvPr/>
        </p:nvGrpSpPr>
        <p:grpSpPr>
          <a:xfrm>
            <a:off x="1070874" y="1083090"/>
            <a:ext cx="4575664" cy="2062103"/>
            <a:chOff x="1774257" y="1356995"/>
            <a:chExt cx="4575664" cy="2062103"/>
          </a:xfrm>
        </p:grpSpPr>
        <p:sp>
          <p:nvSpPr>
            <p:cNvPr id="66" name="Прямоугольник 30"/>
            <p:cNvSpPr/>
            <p:nvPr/>
          </p:nvSpPr>
          <p:spPr>
            <a:xfrm>
              <a:off x="4165856" y="1999441"/>
              <a:ext cx="1722409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ru-RU" sz="6000" baseline="30000" dirty="0">
                  <a:solidFill>
                    <a:srgbClr val="6FC8AF"/>
                  </a:solidFill>
                  <a:latin typeface="Century Gothic" panose="020B0502020202020204" pitchFamily="34" charset="0"/>
                  <a:ea typeface="Roboto Mono Тонкий" charset="0"/>
                </a:rPr>
                <a:t>млн</a:t>
              </a:r>
              <a:endParaRPr lang="ru-RU" sz="7200" baseline="30000" dirty="0">
                <a:solidFill>
                  <a:srgbClr val="6FC8AF"/>
                </a:solidFill>
                <a:latin typeface="Century Gothic" panose="020B0502020202020204" pitchFamily="34" charset="0"/>
                <a:ea typeface="Roboto Mono Тонкий" charset="0"/>
              </a:endParaRPr>
            </a:p>
          </p:txBody>
        </p:sp>
        <p:sp>
          <p:nvSpPr>
            <p:cNvPr id="67" name="Прямоугольник 10"/>
            <p:cNvSpPr/>
            <p:nvPr/>
          </p:nvSpPr>
          <p:spPr>
            <a:xfrm>
              <a:off x="1774257" y="1356995"/>
              <a:ext cx="2090801" cy="206210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sz="12800" b="1" dirty="0">
                  <a:solidFill>
                    <a:srgbClr val="6FC8AF"/>
                  </a:solidFill>
                  <a:latin typeface="Century Gothic" panose="020B0502020202020204" pitchFamily="34" charset="0"/>
                </a:rPr>
                <a:t>3</a:t>
              </a:r>
              <a:r>
                <a:rPr lang="ru-RU" sz="12800" b="1" dirty="0">
                  <a:solidFill>
                    <a:srgbClr val="6FC8AF"/>
                  </a:solidFill>
                  <a:latin typeface="Century Gothic" panose="020B0502020202020204" pitchFamily="34" charset="0"/>
                </a:rPr>
                <a:t>0</a:t>
              </a:r>
              <a:endParaRPr lang="en-US" sz="12800" b="1" dirty="0">
                <a:solidFill>
                  <a:srgbClr val="6FC8AF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68" name="Прямоугольник 31"/>
            <p:cNvSpPr/>
            <p:nvPr/>
          </p:nvSpPr>
          <p:spPr>
            <a:xfrm>
              <a:off x="3704200" y="2419483"/>
              <a:ext cx="2645721" cy="4801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ru-RU" sz="1400" dirty="0">
                  <a:solidFill>
                    <a:srgbClr val="6FC8AF"/>
                  </a:solidFill>
                  <a:latin typeface="Century Gothic" panose="020B0502020202020204" pitchFamily="34" charset="0"/>
                </a:rPr>
                <a:t>потенциальный охват уникальных пользователей</a:t>
              </a:r>
              <a:endParaRPr lang="en-US" sz="1400" dirty="0">
                <a:solidFill>
                  <a:srgbClr val="6FC8AF"/>
                </a:solidFill>
                <a:latin typeface="Century Gothic" panose="020B0502020202020204" pitchFamily="34" charset="0"/>
              </a:endParaRPr>
            </a:p>
          </p:txBody>
        </p:sp>
      </p:grpSp>
      <p:grpSp>
        <p:nvGrpSpPr>
          <p:cNvPr id="82" name="Group 26"/>
          <p:cNvGrpSpPr/>
          <p:nvPr/>
        </p:nvGrpSpPr>
        <p:grpSpPr>
          <a:xfrm>
            <a:off x="591939" y="3258105"/>
            <a:ext cx="5407962" cy="755841"/>
            <a:chOff x="2316945" y="4875739"/>
            <a:chExt cx="3552874" cy="2041735"/>
          </a:xfrm>
        </p:grpSpPr>
        <p:sp>
          <p:nvSpPr>
            <p:cNvPr id="83" name="Rounded Rectangle 10"/>
            <p:cNvSpPr/>
            <p:nvPr/>
          </p:nvSpPr>
          <p:spPr>
            <a:xfrm>
              <a:off x="2316945" y="4875739"/>
              <a:ext cx="3552874" cy="2041735"/>
            </a:xfrm>
            <a:prstGeom prst="roundRect">
              <a:avLst>
                <a:gd name="adj" fmla="val 13394"/>
              </a:avLst>
            </a:prstGeom>
            <a:noFill/>
            <a:ln w="38100">
              <a:solidFill>
                <a:srgbClr val="6FC7A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400">
                <a:solidFill>
                  <a:schemeClr val="tx1"/>
                </a:solidFill>
                <a:latin typeface="Gilroy" panose="00000500000000000000" pitchFamily="2" charset="-52"/>
              </a:endParaRPr>
            </a:p>
          </p:txBody>
        </p:sp>
        <p:sp>
          <p:nvSpPr>
            <p:cNvPr id="84" name="Rectangle 23"/>
            <p:cNvSpPr/>
            <p:nvPr/>
          </p:nvSpPr>
          <p:spPr>
            <a:xfrm>
              <a:off x="2395982" y="5213801"/>
              <a:ext cx="3394799" cy="1413362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ru-RU" sz="1400" b="1" dirty="0"/>
                <a:t>Только крупные и заметные форматы:</a:t>
              </a:r>
              <a:endParaRPr lang="ru-RU" sz="1400" dirty="0"/>
            </a:p>
            <a:p>
              <a:pPr algn="ctr"/>
              <a:r>
                <a:rPr lang="da-DK" sz="1400" dirty="0"/>
                <a:t>300x600, 240x400, 970x250</a:t>
              </a:r>
              <a:endParaRPr lang="ru-RU" sz="1400" dirty="0"/>
            </a:p>
          </p:txBody>
        </p:sp>
      </p:grpSp>
      <p:grpSp>
        <p:nvGrpSpPr>
          <p:cNvPr id="91" name="Group 31"/>
          <p:cNvGrpSpPr/>
          <p:nvPr/>
        </p:nvGrpSpPr>
        <p:grpSpPr>
          <a:xfrm>
            <a:off x="3356565" y="4292435"/>
            <a:ext cx="2647024" cy="748742"/>
            <a:chOff x="7391522" y="2718933"/>
            <a:chExt cx="2804773" cy="833252"/>
          </a:xfrm>
        </p:grpSpPr>
        <p:sp>
          <p:nvSpPr>
            <p:cNvPr id="92" name="Rounded Rectangle 15"/>
            <p:cNvSpPr/>
            <p:nvPr/>
          </p:nvSpPr>
          <p:spPr>
            <a:xfrm>
              <a:off x="7391522" y="2718933"/>
              <a:ext cx="2804773" cy="833252"/>
            </a:xfrm>
            <a:prstGeom prst="roundRect">
              <a:avLst/>
            </a:prstGeom>
            <a:noFill/>
            <a:ln w="38100">
              <a:solidFill>
                <a:srgbClr val="6FC7A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400">
                <a:solidFill>
                  <a:schemeClr val="tx1"/>
                </a:solidFill>
                <a:latin typeface="Gilroy" panose="00000500000000000000" pitchFamily="2" charset="-52"/>
              </a:endParaRPr>
            </a:p>
          </p:txBody>
        </p:sp>
        <p:sp>
          <p:nvSpPr>
            <p:cNvPr id="93" name="Rectangle 92"/>
            <p:cNvSpPr/>
            <p:nvPr/>
          </p:nvSpPr>
          <p:spPr>
            <a:xfrm>
              <a:off x="7590157" y="2844420"/>
              <a:ext cx="2407503" cy="582275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ru-RU" sz="1400" dirty="0"/>
                <a:t>Гарантированное</a:t>
              </a:r>
              <a:r>
                <a:rPr lang="ru-RU" sz="1400" b="1" dirty="0"/>
                <a:t> попадание в ЦА</a:t>
              </a:r>
            </a:p>
          </p:txBody>
        </p:sp>
      </p:grpSp>
      <p:grpSp>
        <p:nvGrpSpPr>
          <p:cNvPr id="94" name="Group 32"/>
          <p:cNvGrpSpPr/>
          <p:nvPr/>
        </p:nvGrpSpPr>
        <p:grpSpPr>
          <a:xfrm>
            <a:off x="591938" y="5344878"/>
            <a:ext cx="2647022" cy="753923"/>
            <a:chOff x="7317852" y="4695878"/>
            <a:chExt cx="2804774" cy="835311"/>
          </a:xfrm>
        </p:grpSpPr>
        <p:sp>
          <p:nvSpPr>
            <p:cNvPr id="95" name="Rounded Rectangle 17"/>
            <p:cNvSpPr/>
            <p:nvPr/>
          </p:nvSpPr>
          <p:spPr>
            <a:xfrm>
              <a:off x="7317852" y="4695878"/>
              <a:ext cx="2804774" cy="833252"/>
            </a:xfrm>
            <a:prstGeom prst="roundRect">
              <a:avLst/>
            </a:prstGeom>
            <a:noFill/>
            <a:ln w="38100">
              <a:solidFill>
                <a:srgbClr val="6FC7A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400">
                <a:solidFill>
                  <a:schemeClr val="tx1"/>
                </a:solidFill>
                <a:latin typeface="Gilroy" panose="00000500000000000000" pitchFamily="2" charset="-52"/>
              </a:endParaRPr>
            </a:p>
          </p:txBody>
        </p:sp>
        <p:sp>
          <p:nvSpPr>
            <p:cNvPr id="96" name="Rectangle 95"/>
            <p:cNvSpPr/>
            <p:nvPr/>
          </p:nvSpPr>
          <p:spPr>
            <a:xfrm>
              <a:off x="7443112" y="4712785"/>
              <a:ext cx="2554249" cy="818404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ru-RU" sz="1400" dirty="0"/>
                <a:t>Принимаются </a:t>
              </a:r>
              <a:r>
                <a:rPr lang="ru-RU" sz="1400" b="1" dirty="0"/>
                <a:t>пиксели и коды</a:t>
              </a:r>
              <a:r>
                <a:rPr lang="ru-RU" sz="1400" dirty="0"/>
                <a:t> основных поставщиков</a:t>
              </a:r>
            </a:p>
          </p:txBody>
        </p:sp>
      </p:grpSp>
      <p:grpSp>
        <p:nvGrpSpPr>
          <p:cNvPr id="97" name="Group 31"/>
          <p:cNvGrpSpPr/>
          <p:nvPr/>
        </p:nvGrpSpPr>
        <p:grpSpPr>
          <a:xfrm>
            <a:off x="3293413" y="5353493"/>
            <a:ext cx="2774333" cy="738664"/>
            <a:chOff x="7324074" y="2699457"/>
            <a:chExt cx="2939669" cy="872204"/>
          </a:xfrm>
        </p:grpSpPr>
        <p:sp>
          <p:nvSpPr>
            <p:cNvPr id="98" name="Rounded Rectangle 15"/>
            <p:cNvSpPr/>
            <p:nvPr/>
          </p:nvSpPr>
          <p:spPr>
            <a:xfrm>
              <a:off x="7391522" y="2718933"/>
              <a:ext cx="2804773" cy="833252"/>
            </a:xfrm>
            <a:prstGeom prst="roundRect">
              <a:avLst/>
            </a:prstGeom>
            <a:noFill/>
            <a:ln w="38100">
              <a:solidFill>
                <a:srgbClr val="6FC7A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400">
                <a:solidFill>
                  <a:schemeClr val="tx1"/>
                </a:solidFill>
                <a:latin typeface="Gilroy" panose="00000500000000000000" pitchFamily="2" charset="-52"/>
              </a:endParaRPr>
            </a:p>
          </p:txBody>
        </p:sp>
        <p:sp>
          <p:nvSpPr>
            <p:cNvPr id="99" name="Rectangle 98"/>
            <p:cNvSpPr/>
            <p:nvPr/>
          </p:nvSpPr>
          <p:spPr>
            <a:xfrm>
              <a:off x="7324074" y="2699457"/>
              <a:ext cx="2939669" cy="872204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sz="1400" b="1" dirty="0"/>
                <a:t>Bot Free</a:t>
              </a:r>
            </a:p>
            <a:p>
              <a:pPr algn="ctr"/>
              <a:r>
                <a:rPr lang="ru-RU" sz="1400" dirty="0"/>
                <a:t>Ресурсы с безупречной репутацией</a:t>
              </a:r>
              <a:endParaRPr lang="en-US" sz="1400" dirty="0"/>
            </a:p>
          </p:txBody>
        </p:sp>
      </p:grpSp>
      <p:grpSp>
        <p:nvGrpSpPr>
          <p:cNvPr id="100" name="Group 99"/>
          <p:cNvGrpSpPr/>
          <p:nvPr/>
        </p:nvGrpSpPr>
        <p:grpSpPr>
          <a:xfrm>
            <a:off x="591938" y="4292435"/>
            <a:ext cx="2647025" cy="752066"/>
            <a:chOff x="7317852" y="4695878"/>
            <a:chExt cx="2804774" cy="833252"/>
          </a:xfrm>
        </p:grpSpPr>
        <p:sp>
          <p:nvSpPr>
            <p:cNvPr id="101" name="Rounded Rectangle 17"/>
            <p:cNvSpPr/>
            <p:nvPr/>
          </p:nvSpPr>
          <p:spPr>
            <a:xfrm>
              <a:off x="7317852" y="4695878"/>
              <a:ext cx="2804774" cy="833252"/>
            </a:xfrm>
            <a:prstGeom prst="roundRect">
              <a:avLst/>
            </a:prstGeom>
            <a:noFill/>
            <a:ln w="38100">
              <a:solidFill>
                <a:srgbClr val="6FC7A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400">
                <a:solidFill>
                  <a:schemeClr val="tx1"/>
                </a:solidFill>
                <a:latin typeface="Gilroy" panose="00000500000000000000" pitchFamily="2" charset="-52"/>
              </a:endParaRPr>
            </a:p>
          </p:txBody>
        </p:sp>
        <p:sp>
          <p:nvSpPr>
            <p:cNvPr id="102" name="Rectangle 101"/>
            <p:cNvSpPr/>
            <p:nvPr/>
          </p:nvSpPr>
          <p:spPr>
            <a:xfrm>
              <a:off x="7440203" y="4832648"/>
              <a:ext cx="2554250" cy="579702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sz="1400" b="1" dirty="0"/>
                <a:t>White List </a:t>
              </a:r>
              <a:endParaRPr lang="ru-RU" sz="1400" b="1" dirty="0"/>
            </a:p>
            <a:p>
              <a:pPr algn="ctr"/>
              <a:r>
                <a:rPr lang="ru-RU" sz="1400" dirty="0"/>
                <a:t>на премиум-ресурсах</a:t>
              </a:r>
            </a:p>
          </p:txBody>
        </p:sp>
      </p:grp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A55531A-45E4-3C4F-BAA1-78588C427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prstClr val="black"/>
                </a:solidFill>
                <a:latin typeface="Century Gothic" panose="020B0502020202020204" pitchFamily="34" charset="0"/>
              </a:rPr>
              <a:t>Banner Network</a:t>
            </a:r>
            <a:endParaRPr lang="ru-RU" dirty="0"/>
          </a:p>
        </p:txBody>
      </p:sp>
      <p:grpSp>
        <p:nvGrpSpPr>
          <p:cNvPr id="3" name="Группа 2"/>
          <p:cNvGrpSpPr/>
          <p:nvPr/>
        </p:nvGrpSpPr>
        <p:grpSpPr>
          <a:xfrm>
            <a:off x="6511201" y="2793008"/>
            <a:ext cx="4959833" cy="2722572"/>
            <a:chOff x="6511201" y="2793008"/>
            <a:chExt cx="4959833" cy="2722572"/>
          </a:xfrm>
        </p:grpSpPr>
        <p:pic>
          <p:nvPicPr>
            <p:cNvPr id="63" name="Рисунок 7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88372" y="4516731"/>
              <a:ext cx="769806" cy="394937"/>
            </a:xfrm>
            <a:prstGeom prst="rect">
              <a:avLst/>
            </a:prstGeom>
          </p:spPr>
        </p:pic>
        <p:pic>
          <p:nvPicPr>
            <p:cNvPr id="64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0055724" y="4593899"/>
              <a:ext cx="1415310" cy="2406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5" name="Picture 16" descr="http://logomogo.ru/uploads/logo-sports-ru.gif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73498" y="4708624"/>
              <a:ext cx="952934" cy="302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9" name="Рисунок 8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31273" y="3118165"/>
              <a:ext cx="1330412" cy="375177"/>
            </a:xfrm>
            <a:prstGeom prst="rect">
              <a:avLst/>
            </a:prstGeom>
          </p:spPr>
        </p:pic>
        <p:pic>
          <p:nvPicPr>
            <p:cNvPr id="70" name="Рисунок 8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98695" y="2864334"/>
              <a:ext cx="957057" cy="351325"/>
            </a:xfrm>
            <a:prstGeom prst="rect">
              <a:avLst/>
            </a:prstGeom>
          </p:spPr>
        </p:pic>
        <p:pic>
          <p:nvPicPr>
            <p:cNvPr id="72" name="Рисунок 90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32982" y="4080412"/>
              <a:ext cx="1336472" cy="285484"/>
            </a:xfrm>
            <a:prstGeom prst="rect">
              <a:avLst/>
            </a:prstGeom>
          </p:spPr>
        </p:pic>
        <p:pic>
          <p:nvPicPr>
            <p:cNvPr id="73" name="Рисунок 93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00784" y="5067641"/>
              <a:ext cx="1106519" cy="418049"/>
            </a:xfrm>
            <a:prstGeom prst="rect">
              <a:avLst/>
            </a:prstGeom>
          </p:spPr>
        </p:pic>
        <p:pic>
          <p:nvPicPr>
            <p:cNvPr id="75" name="Рисунок 98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6317" y="3968325"/>
              <a:ext cx="1840963" cy="450136"/>
            </a:xfrm>
            <a:prstGeom prst="rect">
              <a:avLst/>
            </a:prstGeom>
          </p:spPr>
        </p:pic>
        <p:pic>
          <p:nvPicPr>
            <p:cNvPr id="76" name="Рисунок 100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04000" y="5079877"/>
              <a:ext cx="1584372" cy="435703"/>
            </a:xfrm>
            <a:prstGeom prst="rect">
              <a:avLst/>
            </a:prstGeom>
          </p:spPr>
        </p:pic>
        <p:pic>
          <p:nvPicPr>
            <p:cNvPr id="77" name="Рисунок 105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26799" y="5174411"/>
              <a:ext cx="1044235" cy="309094"/>
            </a:xfrm>
            <a:prstGeom prst="rect">
              <a:avLst/>
            </a:prstGeom>
          </p:spPr>
        </p:pic>
        <p:pic>
          <p:nvPicPr>
            <p:cNvPr id="78" name="Picture 78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11201" y="4293830"/>
              <a:ext cx="1692080" cy="551253"/>
            </a:xfrm>
            <a:prstGeom prst="rect">
              <a:avLst/>
            </a:prstGeom>
          </p:spPr>
        </p:pic>
        <p:pic>
          <p:nvPicPr>
            <p:cNvPr id="79" name="Picture 80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31747" y="3474907"/>
              <a:ext cx="494344" cy="627006"/>
            </a:xfrm>
            <a:prstGeom prst="rect">
              <a:avLst/>
            </a:prstGeom>
          </p:spPr>
        </p:pic>
        <p:pic>
          <p:nvPicPr>
            <p:cNvPr id="80" name="Picture 84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85981" y="3381011"/>
              <a:ext cx="647829" cy="401607"/>
            </a:xfrm>
            <a:prstGeom prst="rect">
              <a:avLst/>
            </a:prstGeom>
          </p:spPr>
        </p:pic>
        <p:pic>
          <p:nvPicPr>
            <p:cNvPr id="81" name="Picture 86"/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86161" y="3868783"/>
              <a:ext cx="907811" cy="560421"/>
            </a:xfrm>
            <a:prstGeom prst="rect">
              <a:avLst/>
            </a:prstGeom>
          </p:spPr>
        </p:pic>
        <p:pic>
          <p:nvPicPr>
            <p:cNvPr id="85" name="Picture 87"/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66760" y="3521280"/>
              <a:ext cx="1455652" cy="387799"/>
            </a:xfrm>
            <a:prstGeom prst="rect">
              <a:avLst/>
            </a:prstGeom>
          </p:spPr>
        </p:pic>
        <p:pic>
          <p:nvPicPr>
            <p:cNvPr id="86" name="Picture 88"/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63425" y="2807555"/>
              <a:ext cx="425280" cy="568551"/>
            </a:xfrm>
            <a:prstGeom prst="rect">
              <a:avLst/>
            </a:prstGeom>
          </p:spPr>
        </p:pic>
        <p:pic>
          <p:nvPicPr>
            <p:cNvPr id="87" name="Picture 89"/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13688" y="3546501"/>
              <a:ext cx="982672" cy="359973"/>
            </a:xfrm>
            <a:prstGeom prst="rect">
              <a:avLst/>
            </a:prstGeom>
          </p:spPr>
        </p:pic>
        <p:pic>
          <p:nvPicPr>
            <p:cNvPr id="88" name="Рисунок 16"/>
            <p:cNvPicPr>
              <a:picLocks noChangeAspect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3810" y="2793008"/>
              <a:ext cx="1137224" cy="540705"/>
            </a:xfrm>
            <a:prstGeom prst="rect">
              <a:avLst/>
            </a:prstGeom>
          </p:spPr>
        </p:pic>
        <p:pic>
          <p:nvPicPr>
            <p:cNvPr id="89" name="Рисунок 10"/>
            <p:cNvPicPr>
              <a:picLocks noChangeAspect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78982" y="2844590"/>
              <a:ext cx="1332058" cy="147167"/>
            </a:xfrm>
            <a:prstGeom prst="rect">
              <a:avLst/>
            </a:prstGeom>
          </p:spPr>
        </p:pic>
        <p:pic>
          <p:nvPicPr>
            <p:cNvPr id="90" name="Рисунок 36"/>
            <p:cNvPicPr>
              <a:picLocks noChangeAspect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14880" y="4886452"/>
              <a:ext cx="599238" cy="5992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620255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F41104E-371D-6947-8D91-0EC8EE138DF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2497" y="4102548"/>
            <a:ext cx="4180792" cy="228678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15900" dist="38100" dir="15060000" rotWithShape="0">
              <a:prstClr val="black">
                <a:alpha val="16000"/>
              </a:prstClr>
            </a:outerShdw>
          </a:effectLst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A6B687C-6A80-5A4A-9A5D-37E4A7F5E92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2497" y="1570415"/>
            <a:ext cx="4180792" cy="228069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15900" dist="38100" dir="15060000" rotWithShape="0">
              <a:prstClr val="black">
                <a:alpha val="16000"/>
              </a:prstClr>
            </a:outerShdw>
          </a:effectLst>
        </p:spPr>
      </p:pic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75B25197-6186-8444-A556-94D35062FF51}"/>
              </a:ext>
            </a:extLst>
          </p:cNvPr>
          <p:cNvGrpSpPr/>
          <p:nvPr/>
        </p:nvGrpSpPr>
        <p:grpSpPr>
          <a:xfrm>
            <a:off x="791736" y="2129883"/>
            <a:ext cx="6644576" cy="4059613"/>
            <a:chOff x="0" y="2097569"/>
            <a:chExt cx="7482295" cy="4571431"/>
          </a:xfrm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4FF43BD8-C17E-284C-B8AD-705E8C8DDB1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3520" y="2380706"/>
              <a:ext cx="6277962" cy="3437974"/>
            </a:xfrm>
            <a:prstGeom prst="rect">
              <a:avLst/>
            </a:prstGeom>
          </p:spPr>
        </p:pic>
        <p:pic>
          <p:nvPicPr>
            <p:cNvPr id="7" name="Picture 12">
              <a:extLst>
                <a:ext uri="{FF2B5EF4-FFF2-40B4-BE49-F238E27FC236}">
                  <a16:creationId xmlns:a16="http://schemas.microsoft.com/office/drawing/2014/main" id="{D65273EE-C827-4847-9D9A-7FEC71FB3BF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" r="-1370"/>
            <a:stretch/>
          </p:blipFill>
          <p:spPr>
            <a:xfrm>
              <a:off x="0" y="2097569"/>
              <a:ext cx="7482295" cy="4571431"/>
            </a:xfrm>
            <a:prstGeom prst="rect">
              <a:avLst/>
            </a:prstGeom>
          </p:spPr>
        </p:pic>
      </p:grpSp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BA591E8E-DDA8-154C-A033-982A457DD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Форматы </a:t>
            </a:r>
            <a:r>
              <a:rPr lang="en-US" dirty="0"/>
              <a:t>Banner Network</a:t>
            </a:r>
            <a:endParaRPr lang="ru-RU" dirty="0"/>
          </a:p>
        </p:txBody>
      </p:sp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61093DF4-72F0-FF45-A355-9432B1F646CD}"/>
              </a:ext>
            </a:extLst>
          </p:cNvPr>
          <p:cNvCxnSpPr>
            <a:cxnSpLocks/>
          </p:cNvCxnSpPr>
          <p:nvPr/>
        </p:nvCxnSpPr>
        <p:spPr>
          <a:xfrm>
            <a:off x="9204963" y="5462675"/>
            <a:ext cx="1355243" cy="0"/>
          </a:xfrm>
          <a:prstGeom prst="line">
            <a:avLst/>
          </a:prstGeom>
          <a:ln w="19050">
            <a:solidFill>
              <a:srgbClr val="6FC8AF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BF98A07F-1D41-5741-A9F3-4D50E239D588}"/>
              </a:ext>
            </a:extLst>
          </p:cNvPr>
          <p:cNvSpPr/>
          <p:nvPr/>
        </p:nvSpPr>
        <p:spPr>
          <a:xfrm>
            <a:off x="10591523" y="5278009"/>
            <a:ext cx="1064715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ru-RU" dirty="0"/>
              <a:t>240x400</a:t>
            </a:r>
          </a:p>
        </p:txBody>
      </p: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B81FA3F3-7A2C-0845-8C57-CADCCE632D96}"/>
              </a:ext>
            </a:extLst>
          </p:cNvPr>
          <p:cNvCxnSpPr>
            <a:cxnSpLocks/>
          </p:cNvCxnSpPr>
          <p:nvPr/>
        </p:nvCxnSpPr>
        <p:spPr>
          <a:xfrm>
            <a:off x="8813075" y="2639700"/>
            <a:ext cx="1747131" cy="0"/>
          </a:xfrm>
          <a:prstGeom prst="line">
            <a:avLst/>
          </a:prstGeom>
          <a:ln w="19050">
            <a:solidFill>
              <a:srgbClr val="6FC8AF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03706CDD-1CAF-3C47-B128-6847E1BE1746}"/>
              </a:ext>
            </a:extLst>
          </p:cNvPr>
          <p:cNvSpPr/>
          <p:nvPr/>
        </p:nvSpPr>
        <p:spPr>
          <a:xfrm>
            <a:off x="10597124" y="2455034"/>
            <a:ext cx="10647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300</a:t>
            </a:r>
            <a:r>
              <a:rPr lang="ru-RU" dirty="0" err="1"/>
              <a:t>x</a:t>
            </a:r>
            <a:r>
              <a:rPr lang="en-US" dirty="0"/>
              <a:t>6</a:t>
            </a:r>
            <a:r>
              <a:rPr lang="ru-RU" dirty="0"/>
              <a:t>00</a:t>
            </a:r>
          </a:p>
        </p:txBody>
      </p:sp>
      <p:cxnSp>
        <p:nvCxnSpPr>
          <p:cNvPr id="26" name="Прямая соединительная линия 25">
            <a:extLst>
              <a:ext uri="{FF2B5EF4-FFF2-40B4-BE49-F238E27FC236}">
                <a16:creationId xmlns:a16="http://schemas.microsoft.com/office/drawing/2014/main" id="{3BFA8AEA-7D7F-E24C-9828-F52D94330353}"/>
              </a:ext>
            </a:extLst>
          </p:cNvPr>
          <p:cNvCxnSpPr>
            <a:cxnSpLocks/>
          </p:cNvCxnSpPr>
          <p:nvPr/>
        </p:nvCxnSpPr>
        <p:spPr>
          <a:xfrm>
            <a:off x="5582193" y="3572816"/>
            <a:ext cx="4978013" cy="0"/>
          </a:xfrm>
          <a:prstGeom prst="line">
            <a:avLst/>
          </a:prstGeom>
          <a:ln w="19050">
            <a:solidFill>
              <a:srgbClr val="6FC8AF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4ACB841A-876E-6F4B-80AB-C3437F300F6D}"/>
              </a:ext>
            </a:extLst>
          </p:cNvPr>
          <p:cNvSpPr/>
          <p:nvPr/>
        </p:nvSpPr>
        <p:spPr>
          <a:xfrm>
            <a:off x="10603239" y="3388150"/>
            <a:ext cx="10759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970x250</a:t>
            </a:r>
            <a:endParaRPr lang="ru-RU" dirty="0"/>
          </a:p>
        </p:txBody>
      </p:sp>
      <p:sp>
        <p:nvSpPr>
          <p:cNvPr id="2" name="Скругленный прямоугольник 1"/>
          <p:cNvSpPr/>
          <p:nvPr/>
        </p:nvSpPr>
        <p:spPr>
          <a:xfrm>
            <a:off x="2603861" y="3126379"/>
            <a:ext cx="2978332" cy="879566"/>
          </a:xfrm>
          <a:prstGeom prst="roundRect">
            <a:avLst/>
          </a:prstGeom>
          <a:noFill/>
          <a:ln w="28575">
            <a:solidFill>
              <a:srgbClr val="6FC8A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Скругленный прямоугольник 23"/>
          <p:cNvSpPr/>
          <p:nvPr/>
        </p:nvSpPr>
        <p:spPr>
          <a:xfrm>
            <a:off x="8015807" y="1924593"/>
            <a:ext cx="797268" cy="1410211"/>
          </a:xfrm>
          <a:prstGeom prst="roundRect">
            <a:avLst/>
          </a:prstGeom>
          <a:noFill/>
          <a:ln w="28575">
            <a:solidFill>
              <a:srgbClr val="6FC8A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Скругленный прямоугольник 27"/>
          <p:cNvSpPr/>
          <p:nvPr/>
        </p:nvSpPr>
        <p:spPr>
          <a:xfrm>
            <a:off x="8551196" y="4941144"/>
            <a:ext cx="653767" cy="1050353"/>
          </a:xfrm>
          <a:prstGeom prst="roundRect">
            <a:avLst/>
          </a:prstGeom>
          <a:noFill/>
          <a:ln w="28575">
            <a:solidFill>
              <a:srgbClr val="6FC8A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351736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CE9967"/>
      </a:accent1>
      <a:accent2>
        <a:srgbClr val="982A51"/>
      </a:accent2>
      <a:accent3>
        <a:srgbClr val="6FC8AF"/>
      </a:accent3>
      <a:accent4>
        <a:srgbClr val="0B818B"/>
      </a:accent4>
      <a:accent5>
        <a:srgbClr val="BB3364"/>
      </a:accent5>
      <a:accent6>
        <a:srgbClr val="CEC8AF"/>
      </a:accent6>
      <a:hlink>
        <a:srgbClr val="0563C1"/>
      </a:hlink>
      <a:folHlink>
        <a:srgbClr val="954F72"/>
      </a:folHlink>
    </a:clrScheme>
    <a:fontScheme name="IMHO">
      <a:majorFont>
        <a:latin typeface="Century Gothic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15960</TotalTime>
  <Words>394</Words>
  <Application>Microsoft Office PowerPoint</Application>
  <PresentationFormat>Широкоэкранный</PresentationFormat>
  <Paragraphs>97</Paragraphs>
  <Slides>14</Slides>
  <Notes>5</Notes>
  <HiddenSlides>0</HiddenSlides>
  <MMClips>3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22" baseType="lpstr">
      <vt:lpstr>Arial</vt:lpstr>
      <vt:lpstr>Calibri</vt:lpstr>
      <vt:lpstr>Century Gothic</vt:lpstr>
      <vt:lpstr>Gill Sans</vt:lpstr>
      <vt:lpstr>Gilroy</vt:lpstr>
      <vt:lpstr>Roboto Mono Тонкий</vt:lpstr>
      <vt:lpstr>Symbol</vt:lpstr>
      <vt:lpstr>Office Theme</vt:lpstr>
      <vt:lpstr>Презентация PowerPoint</vt:lpstr>
      <vt:lpstr>Mobile Network – это:</vt:lpstr>
      <vt:lpstr>Пакеты и возможности</vt:lpstr>
      <vt:lpstr>Таргетинги и возможности</vt:lpstr>
      <vt:lpstr>Форматы Mobile Network</vt:lpstr>
      <vt:lpstr>Форматы Mobile Network</vt:lpstr>
      <vt:lpstr>Презентация PowerPoint</vt:lpstr>
      <vt:lpstr>Banner Network</vt:lpstr>
      <vt:lpstr>Форматы Banner Network</vt:lpstr>
      <vt:lpstr>Презентация PowerPoint</vt:lpstr>
      <vt:lpstr>Display Network</vt:lpstr>
      <vt:lpstr>Форматы Display Network</vt:lpstr>
      <vt:lpstr>DATA в продуктах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Vazhenina Anastasiya Ya.</dc:creator>
  <cp:lastModifiedBy>Воеводина Евгения Владимировна</cp:lastModifiedBy>
  <cp:revision>387</cp:revision>
  <cp:lastPrinted>2019-06-23T20:35:53Z</cp:lastPrinted>
  <dcterms:created xsi:type="dcterms:W3CDTF">2019-05-13T11:16:08Z</dcterms:created>
  <dcterms:modified xsi:type="dcterms:W3CDTF">2022-01-28T14:39:39Z</dcterms:modified>
</cp:coreProperties>
</file>